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4" autoAdjust="0"/>
    <p:restoredTop sz="99072" autoAdjust="0"/>
  </p:normalViewPr>
  <p:slideViewPr>
    <p:cSldViewPr snapToGrid="0" snapToObjects="1">
      <p:cViewPr varScale="1">
        <p:scale>
          <a:sx n="115" d="100"/>
          <a:sy n="115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5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8B92-9E5E-F244-AC5C-6E15993FE1D5}" type="datetimeFigureOut">
              <a:rPr lang="es-ES" smtClean="0"/>
              <a:pPr/>
              <a:t>01/08/2023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E1EA-29F9-A34D-8B07-4C3F6EABD6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06681" y="568481"/>
            <a:ext cx="2732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88A36"/>
                </a:solidFill>
              </a:rPr>
              <a:t>Mª Pilar Rial Rodríguez</a:t>
            </a:r>
          </a:p>
          <a:p>
            <a:r>
              <a:rPr lang="en-US" sz="1400" dirty="0" err="1">
                <a:solidFill>
                  <a:srgbClr val="B88A36"/>
                </a:solidFill>
              </a:rPr>
              <a:t>Universidade</a:t>
            </a:r>
            <a:r>
              <a:rPr lang="en-US" sz="1400" dirty="0">
                <a:solidFill>
                  <a:srgbClr val="B88A36"/>
                </a:solidFill>
              </a:rPr>
              <a:t> de Vigo</a:t>
            </a:r>
          </a:p>
          <a:p>
            <a:r>
              <a:rPr lang="en-US" sz="1400" dirty="0" err="1"/>
              <a:t>Nationalidade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B88A36"/>
                </a:solidFill>
              </a:rPr>
              <a:t>Española</a:t>
            </a:r>
          </a:p>
          <a:p>
            <a:endParaRPr lang="en-US" sz="1400" dirty="0">
              <a:solidFill>
                <a:srgbClr val="B88A36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39036" y="2395777"/>
            <a:ext cx="5925670" cy="277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PhD </a:t>
            </a:r>
            <a:r>
              <a:rPr lang="en-US" sz="1400" dirty="0" err="1"/>
              <a:t>proxecto</a:t>
            </a:r>
            <a:r>
              <a:rPr lang="en-US" sz="1200" b="1" dirty="0"/>
              <a:t>: </a:t>
            </a:r>
            <a:r>
              <a:rPr lang="es-ES" sz="1200" b="1" dirty="0" err="1">
                <a:solidFill>
                  <a:srgbClr val="B88A36"/>
                </a:solidFill>
              </a:rPr>
              <a:t>Optmización</a:t>
            </a:r>
            <a:r>
              <a:rPr lang="es-ES" sz="1200" b="1" dirty="0">
                <a:solidFill>
                  <a:srgbClr val="B88A36"/>
                </a:solidFill>
              </a:rPr>
              <a:t> do cultivo e caracterización molecular e </a:t>
            </a:r>
            <a:r>
              <a:rPr lang="es-ES" sz="1200" b="1" dirty="0" err="1">
                <a:solidFill>
                  <a:srgbClr val="B88A36"/>
                </a:solidFill>
              </a:rPr>
              <a:t>ecofisiolóxica</a:t>
            </a:r>
            <a:r>
              <a:rPr lang="es-ES" sz="1200" b="1" dirty="0">
                <a:solidFill>
                  <a:srgbClr val="B88A36"/>
                </a:solidFill>
              </a:rPr>
              <a:t> de </a:t>
            </a:r>
            <a:r>
              <a:rPr lang="es-ES" sz="1200" b="1" dirty="0" err="1">
                <a:solidFill>
                  <a:srgbClr val="B88A36"/>
                </a:solidFill>
              </a:rPr>
              <a:t>dinoflaxelados</a:t>
            </a:r>
            <a:r>
              <a:rPr lang="es-ES" sz="1200" b="1" dirty="0">
                <a:solidFill>
                  <a:srgbClr val="B88A36"/>
                </a:solidFill>
              </a:rPr>
              <a:t> </a:t>
            </a:r>
            <a:r>
              <a:rPr lang="es-ES" sz="1200" b="1" dirty="0" err="1">
                <a:solidFill>
                  <a:srgbClr val="B88A36"/>
                </a:solidFill>
              </a:rPr>
              <a:t>mixótrofos</a:t>
            </a:r>
            <a:r>
              <a:rPr lang="es-ES" sz="1200" b="1" dirty="0">
                <a:solidFill>
                  <a:srgbClr val="B88A36"/>
                </a:solidFill>
              </a:rPr>
              <a:t> do </a:t>
            </a:r>
            <a:r>
              <a:rPr lang="es-ES" sz="1200" b="1" dirty="0" err="1">
                <a:solidFill>
                  <a:srgbClr val="B88A36"/>
                </a:solidFill>
              </a:rPr>
              <a:t>xénero</a:t>
            </a:r>
            <a:r>
              <a:rPr lang="es-ES" sz="1200" b="1" dirty="0">
                <a:solidFill>
                  <a:srgbClr val="B88A36"/>
                </a:solidFill>
              </a:rPr>
              <a:t> </a:t>
            </a:r>
            <a:r>
              <a:rPr lang="es-ES" sz="1200" b="1" i="1" dirty="0" err="1">
                <a:solidFill>
                  <a:srgbClr val="B88A36"/>
                </a:solidFill>
              </a:rPr>
              <a:t>Dinophysis</a:t>
            </a:r>
            <a:r>
              <a:rPr lang="es-ES" sz="1200" b="1" i="1" dirty="0">
                <a:solidFill>
                  <a:srgbClr val="B88A36"/>
                </a:solidFill>
              </a:rPr>
              <a:t>.</a:t>
            </a:r>
            <a:endParaRPr lang="es-ES_tradnl" sz="1200" b="1" i="1" dirty="0">
              <a:solidFill>
                <a:srgbClr val="B88A36"/>
              </a:solidFill>
            </a:endParaRP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Supervisor:	</a:t>
            </a:r>
            <a:r>
              <a:rPr lang="en-US" sz="1200" dirty="0">
                <a:solidFill>
                  <a:srgbClr val="B88A36"/>
                </a:solidFill>
              </a:rPr>
              <a:t>Dr. Francisco José Rodríguez Hernández (Instituto </a:t>
            </a:r>
            <a:r>
              <a:rPr lang="en-US" sz="1200" dirty="0" err="1">
                <a:solidFill>
                  <a:srgbClr val="B88A36"/>
                </a:solidFill>
              </a:rPr>
              <a:t>Español</a:t>
            </a:r>
            <a:r>
              <a:rPr lang="en-US" sz="1200" dirty="0">
                <a:solidFill>
                  <a:srgbClr val="B88A36"/>
                </a:solidFill>
              </a:rPr>
              <a:t> de </a:t>
            </a:r>
            <a:r>
              <a:rPr lang="en-US" sz="1200" dirty="0" err="1">
                <a:solidFill>
                  <a:srgbClr val="B88A36"/>
                </a:solidFill>
              </a:rPr>
              <a:t>Oceanografía</a:t>
            </a:r>
            <a:r>
              <a:rPr lang="en-US" sz="1200" dirty="0">
                <a:solidFill>
                  <a:srgbClr val="B88A36"/>
                </a:solidFill>
              </a:rPr>
              <a:t>, IEO-CSIC)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		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/>
              <a:t>Resumo</a:t>
            </a:r>
            <a:r>
              <a:rPr lang="en-US" sz="1400" dirty="0"/>
              <a:t>:</a:t>
            </a:r>
            <a:r>
              <a:rPr lang="en-US" sz="1200" i="1" dirty="0">
                <a:solidFill>
                  <a:srgbClr val="B88A36"/>
                </a:solidFill>
              </a:rPr>
              <a:t> “</a:t>
            </a:r>
            <a:r>
              <a:rPr lang="en-US" sz="1200" i="1" dirty="0" err="1">
                <a:solidFill>
                  <a:srgbClr val="B88A36"/>
                </a:solidFill>
              </a:rPr>
              <a:t>Dinophysis</a:t>
            </a:r>
            <a:r>
              <a:rPr lang="en-US" sz="1200" i="1" dirty="0">
                <a:solidFill>
                  <a:srgbClr val="B88A36"/>
                </a:solidFill>
              </a:rPr>
              <a:t>” </a:t>
            </a:r>
            <a:r>
              <a:rPr lang="en-US" sz="1200" dirty="0">
                <a:solidFill>
                  <a:srgbClr val="B88A36"/>
                </a:solidFill>
              </a:rPr>
              <a:t>palabra que </a:t>
            </a:r>
            <a:r>
              <a:rPr lang="en-US" sz="1200" dirty="0" err="1">
                <a:solidFill>
                  <a:srgbClr val="B88A36"/>
                </a:solidFill>
              </a:rPr>
              <a:t>os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bateeiros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galegos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estan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fartos</a:t>
            </a:r>
            <a:r>
              <a:rPr lang="en-US" sz="1200" dirty="0">
                <a:solidFill>
                  <a:srgbClr val="B88A36"/>
                </a:solidFill>
              </a:rPr>
              <a:t> de </a:t>
            </a:r>
            <a:r>
              <a:rPr lang="en-US" sz="1200" dirty="0" err="1">
                <a:solidFill>
                  <a:srgbClr val="B88A36"/>
                </a:solidFill>
              </a:rPr>
              <a:t>escoitar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pero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prefirirían</a:t>
            </a:r>
            <a:r>
              <a:rPr lang="en-US" sz="1200" dirty="0">
                <a:solidFill>
                  <a:srgbClr val="B88A36"/>
                </a:solidFill>
              </a:rPr>
              <a:t> non </a:t>
            </a:r>
            <a:r>
              <a:rPr lang="en-US" sz="1200" dirty="0" err="1">
                <a:solidFill>
                  <a:srgbClr val="B88A36"/>
                </a:solidFill>
              </a:rPr>
              <a:t>facelo</a:t>
            </a:r>
            <a:r>
              <a:rPr lang="en-US" sz="1200" dirty="0">
                <a:solidFill>
                  <a:srgbClr val="B88A36"/>
                </a:solidFill>
              </a:rPr>
              <a:t>, </a:t>
            </a:r>
            <a:r>
              <a:rPr lang="en-US" sz="1200" dirty="0" err="1">
                <a:solidFill>
                  <a:srgbClr val="B88A36"/>
                </a:solidFill>
              </a:rPr>
              <a:t>xa</a:t>
            </a:r>
            <a:r>
              <a:rPr lang="en-US" sz="1200" dirty="0">
                <a:solidFill>
                  <a:srgbClr val="B88A36"/>
                </a:solidFill>
              </a:rPr>
              <a:t> que </a:t>
            </a:r>
            <a:r>
              <a:rPr lang="en-US" sz="1200" dirty="0" err="1">
                <a:solidFill>
                  <a:srgbClr val="B88A36"/>
                </a:solidFill>
              </a:rPr>
              <a:t>producen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toxinas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diarréicas</a:t>
            </a:r>
            <a:r>
              <a:rPr lang="en-US" sz="1200" dirty="0">
                <a:solidFill>
                  <a:srgbClr val="B88A36"/>
                </a:solidFill>
              </a:rPr>
              <a:t> que </a:t>
            </a:r>
            <a:r>
              <a:rPr lang="en-US" sz="1200" dirty="0" err="1">
                <a:solidFill>
                  <a:srgbClr val="B88A36"/>
                </a:solidFill>
              </a:rPr>
              <a:t>cando</a:t>
            </a:r>
            <a:r>
              <a:rPr lang="en-US" sz="1200" dirty="0">
                <a:solidFill>
                  <a:srgbClr val="B88A36"/>
                </a:solidFill>
              </a:rPr>
              <a:t> son </a:t>
            </a:r>
            <a:r>
              <a:rPr lang="en-US" sz="1200" dirty="0" err="1">
                <a:solidFill>
                  <a:srgbClr val="B88A36"/>
                </a:solidFill>
              </a:rPr>
              <a:t>incorporadas</a:t>
            </a:r>
            <a:r>
              <a:rPr lang="en-US" sz="1200" dirty="0">
                <a:solidFill>
                  <a:srgbClr val="B88A36"/>
                </a:solidFill>
              </a:rPr>
              <a:t> por </a:t>
            </a:r>
            <a:r>
              <a:rPr lang="en-US" sz="1200" dirty="0" err="1">
                <a:solidFill>
                  <a:srgbClr val="B88A36"/>
                </a:solidFill>
              </a:rPr>
              <a:t>mariscos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filtradores</a:t>
            </a:r>
            <a:r>
              <a:rPr lang="en-US" sz="1200" dirty="0">
                <a:solidFill>
                  <a:srgbClr val="B88A36"/>
                </a:solidFill>
              </a:rPr>
              <a:t>, entre </a:t>
            </a:r>
            <a:r>
              <a:rPr lang="en-US" sz="1200" dirty="0" err="1">
                <a:solidFill>
                  <a:srgbClr val="B88A36"/>
                </a:solidFill>
              </a:rPr>
              <a:t>eles</a:t>
            </a:r>
            <a:r>
              <a:rPr lang="en-US" sz="1200" dirty="0">
                <a:solidFill>
                  <a:srgbClr val="B88A36"/>
                </a:solidFill>
              </a:rPr>
              <a:t> o </a:t>
            </a:r>
            <a:r>
              <a:rPr lang="en-US" sz="1200" dirty="0" err="1">
                <a:solidFill>
                  <a:srgbClr val="B88A36"/>
                </a:solidFill>
              </a:rPr>
              <a:t>mexillón</a:t>
            </a:r>
            <a:r>
              <a:rPr lang="en-US" sz="1200" dirty="0">
                <a:solidFill>
                  <a:srgbClr val="B88A36"/>
                </a:solidFill>
              </a:rPr>
              <a:t>, </a:t>
            </a:r>
            <a:r>
              <a:rPr lang="en-US" sz="1200" dirty="0" err="1">
                <a:solidFill>
                  <a:srgbClr val="B88A36"/>
                </a:solidFill>
              </a:rPr>
              <a:t>producen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peches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temporais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na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súa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extracción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coas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consecuentes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perdas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económicas</a:t>
            </a:r>
            <a:r>
              <a:rPr lang="en-US" sz="1200" dirty="0">
                <a:solidFill>
                  <a:srgbClr val="B88A36"/>
                </a:solidFill>
              </a:rPr>
              <a:t>. O meu </a:t>
            </a:r>
            <a:r>
              <a:rPr lang="en-US" sz="1200" dirty="0" err="1">
                <a:solidFill>
                  <a:srgbClr val="B88A36"/>
                </a:solidFill>
              </a:rPr>
              <a:t>traballo</a:t>
            </a:r>
            <a:r>
              <a:rPr lang="en-US" sz="1200" dirty="0">
                <a:solidFill>
                  <a:srgbClr val="B88A36"/>
                </a:solidFill>
              </a:rPr>
              <a:t> da </a:t>
            </a:r>
            <a:r>
              <a:rPr lang="en-US" sz="1200" dirty="0" err="1">
                <a:solidFill>
                  <a:srgbClr val="B88A36"/>
                </a:solidFill>
              </a:rPr>
              <a:t>tese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pretende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aumentar</a:t>
            </a:r>
            <a:r>
              <a:rPr lang="en-US" sz="1200" dirty="0">
                <a:solidFill>
                  <a:srgbClr val="B88A36"/>
                </a:solidFill>
              </a:rPr>
              <a:t> o </a:t>
            </a:r>
            <a:r>
              <a:rPr lang="en-US" sz="1200" dirty="0" err="1">
                <a:solidFill>
                  <a:srgbClr val="B88A36"/>
                </a:solidFill>
              </a:rPr>
              <a:t>coñecemento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destas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microalgas</a:t>
            </a:r>
            <a:r>
              <a:rPr lang="en-US" sz="1200" dirty="0">
                <a:solidFill>
                  <a:srgbClr val="B88A36"/>
                </a:solidFill>
              </a:rPr>
              <a:t> a </a:t>
            </a:r>
            <a:r>
              <a:rPr lang="en-US" sz="1200" dirty="0" err="1">
                <a:solidFill>
                  <a:srgbClr val="B88A36"/>
                </a:solidFill>
              </a:rPr>
              <a:t>través</a:t>
            </a:r>
            <a:r>
              <a:rPr lang="en-US" sz="1200" dirty="0">
                <a:solidFill>
                  <a:srgbClr val="B88A36"/>
                </a:solidFill>
              </a:rPr>
              <a:t> da </a:t>
            </a:r>
            <a:r>
              <a:rPr lang="en-US" sz="1200" dirty="0" err="1">
                <a:solidFill>
                  <a:srgbClr val="B88A36"/>
                </a:solidFill>
              </a:rPr>
              <a:t>súa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caracterización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morfolóxica</a:t>
            </a:r>
            <a:r>
              <a:rPr lang="en-US" sz="1200" dirty="0">
                <a:solidFill>
                  <a:srgbClr val="B88A36"/>
                </a:solidFill>
              </a:rPr>
              <a:t>, </a:t>
            </a:r>
            <a:r>
              <a:rPr lang="en-US" sz="1200" dirty="0" err="1">
                <a:solidFill>
                  <a:srgbClr val="B88A36"/>
                </a:solidFill>
              </a:rPr>
              <a:t>ecofisiolóxica</a:t>
            </a:r>
            <a:r>
              <a:rPr lang="en-US" sz="1200" dirty="0">
                <a:solidFill>
                  <a:srgbClr val="B88A36"/>
                </a:solidFill>
              </a:rPr>
              <a:t> , </a:t>
            </a:r>
            <a:r>
              <a:rPr lang="en-US" sz="1200" dirty="0" err="1">
                <a:solidFill>
                  <a:srgbClr val="B88A36"/>
                </a:solidFill>
              </a:rPr>
              <a:t>filoxenética</a:t>
            </a:r>
            <a:r>
              <a:rPr lang="en-US" sz="1200" dirty="0">
                <a:solidFill>
                  <a:srgbClr val="B88A36"/>
                </a:solidFill>
              </a:rPr>
              <a:t> e molecular e a </a:t>
            </a:r>
            <a:r>
              <a:rPr lang="en-US" sz="1200" dirty="0" err="1">
                <a:solidFill>
                  <a:srgbClr val="B88A36"/>
                </a:solidFill>
              </a:rPr>
              <a:t>optimización</a:t>
            </a:r>
            <a:r>
              <a:rPr lang="en-US" sz="1200" dirty="0">
                <a:solidFill>
                  <a:srgbClr val="B88A36"/>
                </a:solidFill>
              </a:rPr>
              <a:t> das </a:t>
            </a:r>
            <a:r>
              <a:rPr lang="en-US" sz="1200" dirty="0" err="1">
                <a:solidFill>
                  <a:srgbClr val="B88A36"/>
                </a:solidFill>
              </a:rPr>
              <a:t>condicións</a:t>
            </a:r>
            <a:r>
              <a:rPr lang="en-US" sz="1200" dirty="0">
                <a:solidFill>
                  <a:srgbClr val="B88A36"/>
                </a:solidFill>
              </a:rPr>
              <a:t> do </a:t>
            </a:r>
            <a:r>
              <a:rPr lang="en-US" sz="1200" dirty="0" err="1">
                <a:solidFill>
                  <a:srgbClr val="B88A36"/>
                </a:solidFill>
              </a:rPr>
              <a:t>seu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cultivo</a:t>
            </a:r>
            <a:r>
              <a:rPr lang="en-US" sz="1200" dirty="0">
                <a:solidFill>
                  <a:srgbClr val="B88A36"/>
                </a:solidFill>
              </a:rPr>
              <a:t>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06680" y="4271393"/>
            <a:ext cx="2563668" cy="2253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Foto relacionada con el tema de tesis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6681" y="1813768"/>
            <a:ext cx="2563668" cy="2253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Foto doctorando</a:t>
            </a:r>
          </a:p>
        </p:txBody>
      </p:sp>
      <p:sp>
        <p:nvSpPr>
          <p:cNvPr id="9" name="CuadroTexto 5"/>
          <p:cNvSpPr txBox="1"/>
          <p:nvPr/>
        </p:nvSpPr>
        <p:spPr>
          <a:xfrm>
            <a:off x="3145136" y="822631"/>
            <a:ext cx="559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Orientación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B88A36"/>
                </a:solidFill>
              </a:rPr>
              <a:t>Uso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sostible</a:t>
            </a:r>
            <a:r>
              <a:rPr lang="en-US" sz="1200" dirty="0">
                <a:solidFill>
                  <a:srgbClr val="B88A36"/>
                </a:solidFill>
              </a:rPr>
              <a:t> de </a:t>
            </a:r>
            <a:r>
              <a:rPr lang="en-US" sz="1200" dirty="0" err="1">
                <a:solidFill>
                  <a:srgbClr val="B88A36"/>
                </a:solidFill>
              </a:rPr>
              <a:t>recursos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mariños</a:t>
            </a:r>
            <a:endParaRPr lang="en-US" sz="1200" dirty="0">
              <a:solidFill>
                <a:srgbClr val="B88A36"/>
              </a:solidFill>
            </a:endParaRPr>
          </a:p>
          <a:p>
            <a:r>
              <a:rPr lang="en-US" sz="1200" dirty="0" err="1"/>
              <a:t>Área</a:t>
            </a:r>
            <a:r>
              <a:rPr lang="en-US" sz="1200" dirty="0"/>
              <a:t> de </a:t>
            </a:r>
            <a:r>
              <a:rPr lang="en-US" sz="1200" dirty="0" err="1"/>
              <a:t>especialización</a:t>
            </a:r>
            <a:r>
              <a:rPr lang="en-US" sz="1200" dirty="0"/>
              <a:t>: </a:t>
            </a:r>
            <a:r>
              <a:rPr lang="en-US" sz="1200" dirty="0" err="1">
                <a:solidFill>
                  <a:srgbClr val="B88A36"/>
                </a:solidFill>
              </a:rPr>
              <a:t>Acuicultura</a:t>
            </a:r>
            <a:endParaRPr lang="en-US" sz="1200" dirty="0">
              <a:solidFill>
                <a:srgbClr val="B88A36"/>
              </a:solidFill>
            </a:endParaRPr>
          </a:p>
          <a:p>
            <a:r>
              <a:rPr lang="en-US" sz="1200" dirty="0" err="1"/>
              <a:t>Área</a:t>
            </a:r>
            <a:r>
              <a:rPr lang="en-US" sz="1200" dirty="0"/>
              <a:t> de </a:t>
            </a:r>
            <a:r>
              <a:rPr lang="en-US" sz="1200" dirty="0" err="1"/>
              <a:t>investigación</a:t>
            </a:r>
            <a:r>
              <a:rPr lang="en-US" sz="1200" dirty="0"/>
              <a:t>: </a:t>
            </a:r>
            <a:r>
              <a:rPr lang="en-US" sz="1200" dirty="0">
                <a:solidFill>
                  <a:srgbClr val="B88A36"/>
                </a:solidFill>
              </a:rPr>
              <a:t>2.12 </a:t>
            </a:r>
            <a:r>
              <a:rPr lang="en-US" sz="1200" dirty="0" err="1">
                <a:solidFill>
                  <a:srgbClr val="B88A36"/>
                </a:solidFill>
              </a:rPr>
              <a:t>Afloramento</a:t>
            </a:r>
            <a:r>
              <a:rPr lang="en-US" sz="1200" dirty="0">
                <a:solidFill>
                  <a:srgbClr val="B88A36"/>
                </a:solidFill>
              </a:rPr>
              <a:t> de </a:t>
            </a:r>
            <a:r>
              <a:rPr lang="en-US" sz="1200" dirty="0" err="1">
                <a:solidFill>
                  <a:srgbClr val="B88A36"/>
                </a:solidFill>
              </a:rPr>
              <a:t>algas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tóxicas</a:t>
            </a:r>
            <a:r>
              <a:rPr lang="en-US" sz="1200" dirty="0">
                <a:solidFill>
                  <a:srgbClr val="B88A36"/>
                </a:solidFill>
              </a:rPr>
              <a:t> e </a:t>
            </a:r>
            <a:r>
              <a:rPr lang="en-US" sz="1200" dirty="0" err="1">
                <a:solidFill>
                  <a:srgbClr val="B88A36"/>
                </a:solidFill>
              </a:rPr>
              <a:t>biotoxinas</a:t>
            </a:r>
            <a:r>
              <a:rPr lang="en-US" sz="1200" dirty="0">
                <a:solidFill>
                  <a:srgbClr val="B88A36"/>
                </a:solidFill>
              </a:rPr>
              <a:t> </a:t>
            </a:r>
            <a:r>
              <a:rPr lang="en-US" sz="1200" dirty="0" err="1">
                <a:solidFill>
                  <a:srgbClr val="B88A36"/>
                </a:solidFill>
              </a:rPr>
              <a:t>mariñas</a:t>
            </a:r>
            <a:endParaRPr lang="en-US" sz="1200" dirty="0">
              <a:solidFill>
                <a:srgbClr val="B88A36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950" y="7085"/>
            <a:ext cx="2092050" cy="81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Mapi\Desktop\Untitled72 claro (1).jpg">
            <a:extLst>
              <a:ext uri="{FF2B5EF4-FFF2-40B4-BE49-F238E27FC236}">
                <a16:creationId xmlns:a16="http://schemas.microsoft.com/office/drawing/2014/main" id="{087A62C6-783D-49B8-BA45-0EAA0233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380" y="4339952"/>
            <a:ext cx="2563668" cy="2253139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368B8C-04A1-4CA6-A885-37A7DF8D2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35" y="1934011"/>
            <a:ext cx="2659357" cy="19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9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160</Words>
  <Application>Microsoft Office PowerPoint</Application>
  <PresentationFormat>Presentación en pantalla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Elsa Vázquez</dc:creator>
  <cp:lastModifiedBy>Mónica López Rodríguez</cp:lastModifiedBy>
  <cp:revision>87</cp:revision>
  <dcterms:created xsi:type="dcterms:W3CDTF">2017-02-21T15:33:30Z</dcterms:created>
  <dcterms:modified xsi:type="dcterms:W3CDTF">2023-08-01T10:18:26Z</dcterms:modified>
</cp:coreProperties>
</file>