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" y="589533"/>
            <a:ext cx="146812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B88936"/>
                </a:solidFill>
                <a:latin typeface="Carlito"/>
                <a:cs typeface="Carlito"/>
              </a:rPr>
              <a:t>Elisa </a:t>
            </a:r>
            <a:r>
              <a:rPr dirty="0" sz="1400" spc="-5" b="1">
                <a:solidFill>
                  <a:srgbClr val="B88936"/>
                </a:solidFill>
                <a:latin typeface="Carlito"/>
                <a:cs typeface="Carlito"/>
              </a:rPr>
              <a:t>Osorio Novas  </a:t>
            </a:r>
            <a:r>
              <a:rPr dirty="0" sz="1400" spc="-5">
                <a:solidFill>
                  <a:srgbClr val="B88936"/>
                </a:solidFill>
                <a:latin typeface="Carlito"/>
                <a:cs typeface="Carlito"/>
              </a:rPr>
              <a:t>University of </a:t>
            </a:r>
            <a:r>
              <a:rPr dirty="0" sz="1400" spc="-10">
                <a:solidFill>
                  <a:srgbClr val="B88936"/>
                </a:solidFill>
                <a:latin typeface="Carlito"/>
                <a:cs typeface="Carlito"/>
              </a:rPr>
              <a:t>Vigo  </a:t>
            </a:r>
            <a:r>
              <a:rPr dirty="0" sz="1400">
                <a:latin typeface="Carlito"/>
                <a:cs typeface="Carlito"/>
              </a:rPr>
              <a:t>Nationality:</a:t>
            </a:r>
            <a:r>
              <a:rPr dirty="0" sz="1400" spc="-65"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B88936"/>
                </a:solidFill>
                <a:latin typeface="Carlito"/>
                <a:cs typeface="Carlito"/>
              </a:rPr>
              <a:t>Spanish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8230" y="1843277"/>
            <a:ext cx="5770880" cy="454088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6985">
              <a:lnSpc>
                <a:spcPct val="101200"/>
              </a:lnSpc>
              <a:spcBef>
                <a:spcPts val="80"/>
              </a:spcBef>
            </a:pPr>
            <a:r>
              <a:rPr dirty="0" sz="1400" spc="-5">
                <a:latin typeface="Carlito"/>
                <a:cs typeface="Carlito"/>
              </a:rPr>
              <a:t>PhD project</a:t>
            </a:r>
            <a:r>
              <a:rPr dirty="0" sz="1200" spc="-5" b="1">
                <a:latin typeface="Carlito"/>
                <a:cs typeface="Carlito"/>
              </a:rPr>
              <a:t>: </a:t>
            </a:r>
            <a:r>
              <a:rPr dirty="0" sz="1200" spc="-15" b="1">
                <a:solidFill>
                  <a:srgbClr val="B88936"/>
                </a:solidFill>
                <a:latin typeface="Carlito"/>
                <a:cs typeface="Carlito"/>
              </a:rPr>
              <a:t>Parasite </a:t>
            </a:r>
            <a:r>
              <a:rPr dirty="0" sz="1200" spc="-5" b="1">
                <a:solidFill>
                  <a:srgbClr val="B88936"/>
                </a:solidFill>
                <a:latin typeface="Carlito"/>
                <a:cs typeface="Carlito"/>
              </a:rPr>
              <a:t>fauna and </a:t>
            </a:r>
            <a:r>
              <a:rPr dirty="0" sz="1200" spc="-10" b="1">
                <a:solidFill>
                  <a:srgbClr val="B88936"/>
                </a:solidFill>
                <a:latin typeface="Carlito"/>
                <a:cs typeface="Carlito"/>
              </a:rPr>
              <a:t>parasite-host </a:t>
            </a:r>
            <a:r>
              <a:rPr dirty="0" sz="1200" spc="-5" b="1">
                <a:solidFill>
                  <a:srgbClr val="B88936"/>
                </a:solidFill>
                <a:latin typeface="Carlito"/>
                <a:cs typeface="Carlito"/>
              </a:rPr>
              <a:t>relationships </a:t>
            </a:r>
            <a:r>
              <a:rPr dirty="0" sz="1200" b="1">
                <a:solidFill>
                  <a:srgbClr val="B88936"/>
                </a:solidFill>
                <a:latin typeface="Carlito"/>
                <a:cs typeface="Carlito"/>
              </a:rPr>
              <a:t>in the sea </a:t>
            </a:r>
            <a:r>
              <a:rPr dirty="0" sz="1200" spc="-5" b="1">
                <a:solidFill>
                  <a:srgbClr val="B88936"/>
                </a:solidFill>
                <a:latin typeface="Carlito"/>
                <a:cs typeface="Carlito"/>
              </a:rPr>
              <a:t>urchin,  </a:t>
            </a:r>
            <a:r>
              <a:rPr dirty="0" sz="1200" spc="-10" b="1">
                <a:solidFill>
                  <a:srgbClr val="B88936"/>
                </a:solidFill>
                <a:latin typeface="Carlito"/>
                <a:cs typeface="Carlito"/>
              </a:rPr>
              <a:t>Paracentrotus </a:t>
            </a:r>
            <a:r>
              <a:rPr dirty="0" sz="1200" spc="-5" b="1">
                <a:solidFill>
                  <a:srgbClr val="B88936"/>
                </a:solidFill>
                <a:latin typeface="Carlito"/>
                <a:cs typeface="Carlito"/>
              </a:rPr>
              <a:t>lividus: implications for culture and</a:t>
            </a:r>
            <a:r>
              <a:rPr dirty="0" sz="1200" b="1">
                <a:solidFill>
                  <a:srgbClr val="B88936"/>
                </a:solidFill>
                <a:latin typeface="Carlito"/>
                <a:cs typeface="Carlito"/>
              </a:rPr>
              <a:t> </a:t>
            </a:r>
            <a:r>
              <a:rPr dirty="0" sz="1200" spc="-5" b="1">
                <a:solidFill>
                  <a:srgbClr val="B88936"/>
                </a:solidFill>
                <a:latin typeface="Carlito"/>
                <a:cs typeface="Carlito"/>
              </a:rPr>
              <a:t>conservation.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Carlito"/>
              <a:cs typeface="Carlito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>
                <a:latin typeface="Carlito"/>
                <a:cs typeface="Carlito"/>
              </a:rPr>
              <a:t>Supervisors: </a:t>
            </a:r>
            <a:r>
              <a:rPr dirty="0" sz="1200" spc="-40">
                <a:solidFill>
                  <a:srgbClr val="B88936"/>
                </a:solidFill>
                <a:latin typeface="Carlito"/>
                <a:cs typeface="Carlito"/>
              </a:rPr>
              <a:t>Dr.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Raúl Iglesias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Blanco (Universidade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de</a:t>
            </a:r>
            <a:r>
              <a:rPr dirty="0" sz="1200" spc="-65">
                <a:solidFill>
                  <a:srgbClr val="B88936"/>
                </a:solidFill>
                <a:latin typeface="Carlito"/>
                <a:cs typeface="Carlito"/>
              </a:rPr>
              <a:t>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Vigo)</a:t>
            </a:r>
            <a:endParaRPr sz="120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20"/>
              </a:spcBef>
            </a:pPr>
            <a:r>
              <a:rPr dirty="0" sz="1200" spc="-40">
                <a:solidFill>
                  <a:srgbClr val="B88936"/>
                </a:solidFill>
                <a:latin typeface="Carlito"/>
                <a:cs typeface="Carlito"/>
              </a:rPr>
              <a:t>Dr.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José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Manuel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García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Estévez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(Universidade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de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Vigo)</a:t>
            </a:r>
            <a:endParaRPr sz="1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rlito"/>
              <a:cs typeface="Carlito"/>
            </a:endParaRPr>
          </a:p>
          <a:p>
            <a:pPr algn="just" marL="12700" marR="5080">
              <a:lnSpc>
                <a:spcPct val="100299"/>
              </a:lnSpc>
              <a:spcBef>
                <a:spcPts val="5"/>
              </a:spcBef>
            </a:pPr>
            <a:r>
              <a:rPr dirty="0" sz="1400" spc="-5">
                <a:latin typeface="Carlito"/>
                <a:cs typeface="Carlito"/>
              </a:rPr>
              <a:t>Summary: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Gastronomic interest 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sea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urchin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gonads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has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increased considerably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due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to 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their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excellent culinary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and nutritional properties.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southern Europe, the most  commercially exploited and wild-collected species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is </a:t>
            </a:r>
            <a:r>
              <a:rPr dirty="0" sz="1200" spc="-5" i="1">
                <a:solidFill>
                  <a:srgbClr val="B88936"/>
                </a:solidFill>
                <a:latin typeface="Carlito"/>
                <a:cs typeface="Carlito"/>
              </a:rPr>
              <a:t>Paracentrotus lividus,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whose gonads are  considered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gourmet delicacy and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one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most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expensive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fishery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products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 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market. </a:t>
            </a:r>
            <a:r>
              <a:rPr dirty="0" sz="1200" spc="-20">
                <a:solidFill>
                  <a:srgbClr val="B88936"/>
                </a:solidFill>
                <a:latin typeface="Carlito"/>
                <a:cs typeface="Carlito"/>
              </a:rPr>
              <a:t>However,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overexploitation 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this resource has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led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to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collapse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certain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natural  stocks.</a:t>
            </a:r>
            <a:endParaRPr sz="1200">
              <a:latin typeface="Carlito"/>
              <a:cs typeface="Carlito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continuous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increase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consumption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sea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urchin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gonads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has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triggered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interest </a:t>
            </a:r>
            <a:r>
              <a:rPr dirty="0" sz="1200" spc="-15">
                <a:solidFill>
                  <a:srgbClr val="B88936"/>
                </a:solidFill>
                <a:latin typeface="Carlito"/>
                <a:cs typeface="Carlito"/>
              </a:rPr>
              <a:t>in 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production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these echinoderms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through aquaculture, in order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to meet their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growing 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demand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sustainable </a:t>
            </a:r>
            <a:r>
              <a:rPr dirty="0" sz="1200" spc="-35">
                <a:solidFill>
                  <a:srgbClr val="B88936"/>
                </a:solidFill>
                <a:latin typeface="Carlito"/>
                <a:cs typeface="Carlito"/>
              </a:rPr>
              <a:t>way.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From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this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perspective,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knowledge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parasites affecting natural 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sea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urchin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populations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is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particularly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important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since some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these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organisms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could cause  pathologies under </a:t>
            </a:r>
            <a:r>
              <a:rPr dirty="0" sz="1200" spc="-15">
                <a:solidFill>
                  <a:srgbClr val="B88936"/>
                </a:solidFill>
                <a:latin typeface="Carlito"/>
                <a:cs typeface="Carlito"/>
              </a:rPr>
              <a:t>captive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production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conditions, where the population density of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hosts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and 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culture conditions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could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facilitate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their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transmission and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development. This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type 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parasitic  infections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can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also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compromise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conservation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resource in certain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areas, causing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 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significant alteration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ecosystem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where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these echinoderms</a:t>
            </a:r>
            <a:r>
              <a:rPr dirty="0" sz="1200" spc="-55">
                <a:solidFill>
                  <a:srgbClr val="B88936"/>
                </a:solidFill>
                <a:latin typeface="Carlito"/>
                <a:cs typeface="Carlito"/>
              </a:rPr>
              <a:t>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live.</a:t>
            </a:r>
            <a:endParaRPr sz="1200">
              <a:latin typeface="Carlito"/>
              <a:cs typeface="Carlito"/>
            </a:endParaRPr>
          </a:p>
          <a:p>
            <a:pPr algn="just" marL="12700" marR="6350">
              <a:lnSpc>
                <a:spcPct val="100000"/>
              </a:lnSpc>
            </a:pP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The aim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of this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work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is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to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characterise the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identity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of these parasites, their biological cycles,  and the relationship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these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organisms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with their host, which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could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help to foresee the 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appearance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possible epizootics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in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aquaculture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farms and to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design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preventive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measures 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aimed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at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minimising their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possible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impact on the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survival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of these</a:t>
            </a:r>
            <a:r>
              <a:rPr dirty="0" sz="1200" spc="-75">
                <a:solidFill>
                  <a:srgbClr val="B88936"/>
                </a:solidFill>
                <a:latin typeface="Carlito"/>
                <a:cs typeface="Carlito"/>
              </a:rPr>
              <a:t>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animals.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4276" y="592582"/>
            <a:ext cx="30740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rlito"/>
                <a:cs typeface="Carlito"/>
              </a:rPr>
              <a:t>Orientation: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Sustainable use of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Marine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Resources  </a:t>
            </a:r>
            <a:r>
              <a:rPr dirty="0" sz="1200" spc="-5">
                <a:latin typeface="Carlito"/>
                <a:cs typeface="Carlito"/>
              </a:rPr>
              <a:t>Specialization Area:</a:t>
            </a:r>
            <a:r>
              <a:rPr dirty="0" sz="1200" spc="-20">
                <a:latin typeface="Carlito"/>
                <a:cs typeface="Carlito"/>
              </a:rPr>
              <a:t> </a:t>
            </a:r>
            <a:r>
              <a:rPr dirty="0" sz="1200" spc="-5">
                <a:solidFill>
                  <a:srgbClr val="B88936"/>
                </a:solidFill>
                <a:latin typeface="Carlito"/>
                <a:cs typeface="Carlito"/>
              </a:rPr>
              <a:t>Aquaculture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rlito"/>
                <a:cs typeface="Carlito"/>
              </a:rPr>
              <a:t>Research </a:t>
            </a:r>
            <a:r>
              <a:rPr dirty="0" sz="1200" spc="-5">
                <a:latin typeface="Carlito"/>
                <a:cs typeface="Carlito"/>
              </a:rPr>
              <a:t>Area: </a:t>
            </a:r>
            <a:r>
              <a:rPr dirty="0" sz="1200">
                <a:solidFill>
                  <a:srgbClr val="B88936"/>
                </a:solidFill>
                <a:latin typeface="Carlito"/>
                <a:cs typeface="Carlito"/>
              </a:rPr>
              <a:t>2.10 Animal</a:t>
            </a:r>
            <a:r>
              <a:rPr dirty="0" sz="1200" spc="5">
                <a:solidFill>
                  <a:srgbClr val="B88936"/>
                </a:solidFill>
                <a:latin typeface="Carlito"/>
                <a:cs typeface="Carlito"/>
              </a:rPr>
              <a:t> </a:t>
            </a:r>
            <a:r>
              <a:rPr dirty="0" sz="1200" spc="-10">
                <a:solidFill>
                  <a:srgbClr val="B88936"/>
                </a:solidFill>
                <a:latin typeface="Carlito"/>
                <a:cs typeface="Carlito"/>
              </a:rPr>
              <a:t>welfare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46659" y="103167"/>
            <a:ext cx="1838821" cy="624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6324" y="1874023"/>
            <a:ext cx="2563368" cy="22544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6324" y="4238244"/>
            <a:ext cx="2563368" cy="2252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2023-08-03T09:07:04Z</dcterms:created>
  <dcterms:modified xsi:type="dcterms:W3CDTF">2023-08-03T09:07:04Z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2023-08-03T00:00:00Z</vt:filetime>
  </property>
</Properties>
</file>