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A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4" autoAdjust="0"/>
    <p:restoredTop sz="99072" autoAdjust="0"/>
  </p:normalViewPr>
  <p:slideViewPr>
    <p:cSldViewPr snapToGrid="0" snapToObjects="1">
      <p:cViewPr varScale="1">
        <p:scale>
          <a:sx n="115" d="100"/>
          <a:sy n="115" d="100"/>
        </p:scale>
        <p:origin x="220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11/07/2023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15946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11/07/2023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6536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n-U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11/07/2023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94805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11/07/2023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8717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n-U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E55F8B92-9E5E-F244-AC5C-6E15993FE1D5}" type="datetimeFigureOut">
              <a:rPr lang="es-ES" smtClean="0"/>
              <a:pPr/>
              <a:t>11/07/2023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35974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Marcador de fecha 4"/>
          <p:cNvSpPr>
            <a:spLocks noGrp="1"/>
          </p:cNvSpPr>
          <p:nvPr>
            <p:ph type="dt" sz="half" idx="10"/>
          </p:nvPr>
        </p:nvSpPr>
        <p:spPr/>
        <p:txBody>
          <a:bodyPr/>
          <a:lstStyle/>
          <a:p>
            <a:fld id="{E55F8B92-9E5E-F244-AC5C-6E15993FE1D5}" type="datetimeFigureOut">
              <a:rPr lang="es-ES" smtClean="0"/>
              <a:pPr/>
              <a:t>11/07/2023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01055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n-U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Marcador de fecha 6"/>
          <p:cNvSpPr>
            <a:spLocks noGrp="1"/>
          </p:cNvSpPr>
          <p:nvPr>
            <p:ph type="dt" sz="half" idx="10"/>
          </p:nvPr>
        </p:nvSpPr>
        <p:spPr/>
        <p:txBody>
          <a:bodyPr/>
          <a:lstStyle/>
          <a:p>
            <a:fld id="{E55F8B92-9E5E-F244-AC5C-6E15993FE1D5}" type="datetimeFigureOut">
              <a:rPr lang="es-ES" smtClean="0"/>
              <a:pPr/>
              <a:t>11/07/2023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420653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fecha 2"/>
          <p:cNvSpPr>
            <a:spLocks noGrp="1"/>
          </p:cNvSpPr>
          <p:nvPr>
            <p:ph type="dt" sz="half" idx="10"/>
          </p:nvPr>
        </p:nvSpPr>
        <p:spPr/>
        <p:txBody>
          <a:bodyPr/>
          <a:lstStyle/>
          <a:p>
            <a:fld id="{E55F8B92-9E5E-F244-AC5C-6E15993FE1D5}" type="datetimeFigureOut">
              <a:rPr lang="es-ES" smtClean="0"/>
              <a:pPr/>
              <a:t>11/07/2023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77655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5F8B92-9E5E-F244-AC5C-6E15993FE1D5}" type="datetimeFigureOut">
              <a:rPr lang="es-ES" smtClean="0"/>
              <a:pPr/>
              <a:t>11/07/2023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47201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n-U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55F8B92-9E5E-F244-AC5C-6E15993FE1D5}" type="datetimeFigureOut">
              <a:rPr lang="es-ES" smtClean="0"/>
              <a:pPr/>
              <a:t>11/07/2023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51510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U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55F8B92-9E5E-F244-AC5C-6E15993FE1D5}" type="datetimeFigureOut">
              <a:rPr lang="es-ES" smtClean="0"/>
              <a:pPr/>
              <a:t>11/07/2023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176329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n-U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F8B92-9E5E-F244-AC5C-6E15993FE1D5}" type="datetimeFigureOut">
              <a:rPr lang="es-ES" smtClean="0"/>
              <a:pPr/>
              <a:t>11/07/2023</a:t>
            </a:fld>
            <a:endParaRPr lang="en-U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FE1EA-29F9-A34D-8B07-4C3F6EABD636}" type="slidenum">
              <a:rPr lang="en-US" smtClean="0"/>
              <a:pPr/>
              <a:t>‹Nº›</a:t>
            </a:fld>
            <a:endParaRPr lang="en-US"/>
          </a:p>
        </p:txBody>
      </p:sp>
    </p:spTree>
    <p:extLst>
      <p:ext uri="{BB962C8B-B14F-4D97-AF65-F5344CB8AC3E}">
        <p14:creationId xmlns:p14="http://schemas.microsoft.com/office/powerpoint/2010/main" val="3024449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06680" y="568481"/>
            <a:ext cx="3435587" cy="1169551"/>
          </a:xfrm>
          <a:prstGeom prst="rect">
            <a:avLst/>
          </a:prstGeom>
          <a:noFill/>
        </p:spPr>
        <p:txBody>
          <a:bodyPr wrap="square" rtlCol="0">
            <a:spAutoFit/>
          </a:bodyPr>
          <a:lstStyle/>
          <a:p>
            <a:r>
              <a:rPr lang="en-US" sz="1400" b="1" dirty="0">
                <a:solidFill>
                  <a:srgbClr val="B88A36"/>
                </a:solidFill>
              </a:rPr>
              <a:t>González Troncoso, Diana María</a:t>
            </a:r>
          </a:p>
          <a:p>
            <a:r>
              <a:rPr lang="en-US" sz="1400" dirty="0">
                <a:solidFill>
                  <a:srgbClr val="B88A36"/>
                </a:solidFill>
              </a:rPr>
              <a:t>University of Vigo, Spanish Oceanographic</a:t>
            </a:r>
          </a:p>
          <a:p>
            <a:r>
              <a:rPr lang="en-US" sz="1400" dirty="0">
                <a:solidFill>
                  <a:srgbClr val="B88A36"/>
                </a:solidFill>
              </a:rPr>
              <a:t>Institute</a:t>
            </a:r>
          </a:p>
          <a:p>
            <a:r>
              <a:rPr lang="en-US" sz="1400" dirty="0"/>
              <a:t>Nationality: </a:t>
            </a:r>
            <a:r>
              <a:rPr lang="en-US" sz="1400" dirty="0">
                <a:solidFill>
                  <a:srgbClr val="B88A36"/>
                </a:solidFill>
              </a:rPr>
              <a:t>Spanish</a:t>
            </a:r>
          </a:p>
          <a:p>
            <a:endParaRPr lang="en-US" sz="1400" dirty="0">
              <a:solidFill>
                <a:srgbClr val="B88A36"/>
              </a:solidFill>
            </a:endParaRPr>
          </a:p>
        </p:txBody>
      </p:sp>
      <p:sp>
        <p:nvSpPr>
          <p:cNvPr id="7" name="CuadroTexto 6"/>
          <p:cNvSpPr txBox="1"/>
          <p:nvPr/>
        </p:nvSpPr>
        <p:spPr>
          <a:xfrm>
            <a:off x="3039036" y="1822036"/>
            <a:ext cx="5925670" cy="5016758"/>
          </a:xfrm>
          <a:prstGeom prst="rect">
            <a:avLst/>
          </a:prstGeom>
          <a:noFill/>
        </p:spPr>
        <p:txBody>
          <a:bodyPr wrap="square" rtlCol="0">
            <a:spAutoFit/>
          </a:bodyPr>
          <a:lstStyle/>
          <a:p>
            <a:pPr algn="just"/>
            <a:r>
              <a:rPr lang="en-US" sz="1400" dirty="0"/>
              <a:t>PhD project</a:t>
            </a:r>
            <a:r>
              <a:rPr lang="en-US" sz="1200" b="1" dirty="0"/>
              <a:t>: </a:t>
            </a:r>
            <a:r>
              <a:rPr lang="en-US" sz="1200" b="1" dirty="0">
                <a:solidFill>
                  <a:srgbClr val="B88A36"/>
                </a:solidFill>
              </a:rPr>
              <a:t>Management strategies in fisheries. Case Study: NAFO 3M Division Cod</a:t>
            </a:r>
            <a:endParaRPr lang="es-ES_tradnl" sz="1200" b="1" dirty="0">
              <a:solidFill>
                <a:srgbClr val="B88A36"/>
              </a:solidFill>
            </a:endParaRPr>
          </a:p>
          <a:p>
            <a:pPr algn="just"/>
            <a:endParaRPr lang="en-US" sz="1400" dirty="0"/>
          </a:p>
          <a:p>
            <a:pPr algn="just"/>
            <a:r>
              <a:rPr lang="en-US" sz="1400" dirty="0"/>
              <a:t>Supervisors:	</a:t>
            </a:r>
            <a:r>
              <a:rPr lang="en-US" sz="1200" dirty="0">
                <a:solidFill>
                  <a:srgbClr val="B88A36"/>
                </a:solidFill>
              </a:rPr>
              <a:t>Dra. María Ruiz Soto (Spanish Oceanographic Institute)</a:t>
            </a:r>
          </a:p>
          <a:p>
            <a:pPr algn="just"/>
            <a:r>
              <a:rPr lang="en-US" sz="1200" dirty="0">
                <a:solidFill>
                  <a:srgbClr val="B88A36"/>
                </a:solidFill>
              </a:rPr>
              <a:t>		Dra. Grazia </a:t>
            </a:r>
            <a:r>
              <a:rPr lang="en-US" sz="1200" dirty="0" err="1">
                <a:solidFill>
                  <a:srgbClr val="B88A36"/>
                </a:solidFill>
              </a:rPr>
              <a:t>Pennino</a:t>
            </a:r>
            <a:r>
              <a:rPr lang="en-US" sz="1200" dirty="0">
                <a:solidFill>
                  <a:srgbClr val="B88A36"/>
                </a:solidFill>
              </a:rPr>
              <a:t> (Spanish Oceanographic Institute) </a:t>
            </a:r>
          </a:p>
          <a:p>
            <a:pPr algn="just"/>
            <a:endParaRPr lang="en-US" sz="1200" dirty="0"/>
          </a:p>
          <a:p>
            <a:pPr algn="just"/>
            <a:r>
              <a:rPr lang="en-US" sz="1200" dirty="0"/>
              <a:t>		</a:t>
            </a:r>
          </a:p>
          <a:p>
            <a:pPr algn="just"/>
            <a:r>
              <a:rPr lang="en-US" sz="1400" dirty="0"/>
              <a:t>Summary: </a:t>
            </a:r>
            <a:r>
              <a:rPr lang="en-US" sz="1200" dirty="0">
                <a:solidFill>
                  <a:srgbClr val="B88A36"/>
                </a:solidFill>
              </a:rPr>
              <a:t>The main objective of fisheries management is to ensure that fishing is sustainable over time and does not deplete marine resources. A series of measures and actions are implemented to manage and preserve fishery resources in a sustainable manner. The fisheries management system faces several problems in decision-making and effective implementation of measures, due to the uncertainty that affects each of its components. Fishery assessment models must be flexible and able to adapt to the availability of information to quantify uncertainty, and fisheries management has to be adaptive according to the results of the assessment and the evolution of uncertainties.</a:t>
            </a:r>
          </a:p>
          <a:p>
            <a:pPr algn="just"/>
            <a:r>
              <a:rPr lang="en-US" sz="1200" dirty="0">
                <a:solidFill>
                  <a:srgbClr val="B88A36"/>
                </a:solidFill>
              </a:rPr>
              <a:t>Management Strategy Evaluation (MSE) is </a:t>
            </a:r>
            <a:r>
              <a:rPr lang="en-US" sz="1200" dirty="0" err="1">
                <a:solidFill>
                  <a:srgbClr val="B88A36"/>
                </a:solidFill>
              </a:rPr>
              <a:t>recognised</a:t>
            </a:r>
            <a:r>
              <a:rPr lang="en-US" sz="1200" dirty="0">
                <a:solidFill>
                  <a:srgbClr val="B88A36"/>
                </a:solidFill>
              </a:rPr>
              <a:t> as the best tool for providing advice. MSE allows to anticipate, through simulation, the outcome of different stock management strategies and to identify their robustness under different uncertainty scenarios. The results of MSE can be used as a basis for decision-making by fisheries managers and other stakeholders, as well as for reaching consensus on management objectives and strategies.</a:t>
            </a:r>
          </a:p>
          <a:p>
            <a:pPr algn="just"/>
            <a:r>
              <a:rPr lang="en-US" sz="1200" dirty="0">
                <a:solidFill>
                  <a:srgbClr val="B88A36"/>
                </a:solidFill>
              </a:rPr>
              <a:t>The main objective of this thesis is: a) to carry out an exhaustive review of the best practices for developing MSE using NAFO Division 3M cod as a case study; b) to review and compare the main software available for the application of MSE; and c) to apply MSE to the case study for different types of management rules based on a selection of operational models suitable for different types of uncertainty. The objective will be achieved through the development of three papers with a common thread, so that each of them will be a chapter of the thesis.</a:t>
            </a:r>
          </a:p>
        </p:txBody>
      </p:sp>
      <p:sp>
        <p:nvSpPr>
          <p:cNvPr id="9" name="CuadroTexto 5"/>
          <p:cNvSpPr txBox="1"/>
          <p:nvPr/>
        </p:nvSpPr>
        <p:spPr>
          <a:xfrm>
            <a:off x="3890206" y="568653"/>
            <a:ext cx="4085397" cy="646331"/>
          </a:xfrm>
          <a:prstGeom prst="rect">
            <a:avLst/>
          </a:prstGeom>
          <a:noFill/>
        </p:spPr>
        <p:txBody>
          <a:bodyPr wrap="square" rtlCol="0">
            <a:spAutoFit/>
          </a:bodyPr>
          <a:lstStyle/>
          <a:p>
            <a:r>
              <a:rPr lang="en-US" sz="1200" dirty="0"/>
              <a:t>Orientation: </a:t>
            </a:r>
            <a:r>
              <a:rPr lang="en-US" sz="1200" dirty="0">
                <a:solidFill>
                  <a:srgbClr val="B88A36"/>
                </a:solidFill>
              </a:rPr>
              <a:t>Sustainable Use of Marine Resources</a:t>
            </a:r>
          </a:p>
          <a:p>
            <a:r>
              <a:rPr lang="en-US" sz="1200" dirty="0"/>
              <a:t>Specialization Area: </a:t>
            </a:r>
            <a:r>
              <a:rPr lang="en-US" sz="1200" dirty="0">
                <a:solidFill>
                  <a:srgbClr val="B88A36"/>
                </a:solidFill>
              </a:rPr>
              <a:t>Management and Use of Resources </a:t>
            </a:r>
          </a:p>
          <a:p>
            <a:r>
              <a:rPr lang="en-US" sz="1200" dirty="0"/>
              <a:t>Research Area: </a:t>
            </a:r>
            <a:r>
              <a:rPr lang="en-US" sz="1200" dirty="0">
                <a:solidFill>
                  <a:srgbClr val="B88A36"/>
                </a:solidFill>
              </a:rPr>
              <a:t>2.3. Assessment of fish and shellfish resources</a:t>
            </a:r>
          </a:p>
        </p:txBody>
      </p:sp>
      <p:pic>
        <p:nvPicPr>
          <p:cNvPr id="10" name="9 Imagen"/>
          <p:cNvPicPr/>
          <p:nvPr/>
        </p:nvPicPr>
        <p:blipFill>
          <a:blip r:embed="rId2"/>
          <a:srcRect/>
          <a:stretch>
            <a:fillRect/>
          </a:stretch>
        </p:blipFill>
        <p:spPr bwMode="auto">
          <a:xfrm>
            <a:off x="7051950" y="7085"/>
            <a:ext cx="2092050" cy="815546"/>
          </a:xfrm>
          <a:prstGeom prst="rect">
            <a:avLst/>
          </a:prstGeom>
          <a:noFill/>
          <a:ln w="9525">
            <a:noFill/>
            <a:miter lim="800000"/>
            <a:headEnd/>
            <a:tailEnd/>
          </a:ln>
        </p:spPr>
      </p:pic>
      <p:pic>
        <p:nvPicPr>
          <p:cNvPr id="3" name="Imagen 2">
            <a:extLst>
              <a:ext uri="{FF2B5EF4-FFF2-40B4-BE49-F238E27FC236}">
                <a16:creationId xmlns:a16="http://schemas.microsoft.com/office/drawing/2014/main" id="{316312BB-9E6B-4C5A-A440-C603B099551A}"/>
              </a:ext>
            </a:extLst>
          </p:cNvPr>
          <p:cNvPicPr>
            <a:picLocks noChangeAspect="1"/>
          </p:cNvPicPr>
          <p:nvPr/>
        </p:nvPicPr>
        <p:blipFill>
          <a:blip r:embed="rId3"/>
          <a:stretch>
            <a:fillRect/>
          </a:stretch>
        </p:blipFill>
        <p:spPr>
          <a:xfrm>
            <a:off x="307149" y="4192525"/>
            <a:ext cx="2563200" cy="1957869"/>
          </a:xfrm>
          <a:prstGeom prst="rect">
            <a:avLst/>
          </a:prstGeom>
        </p:spPr>
      </p:pic>
      <p:pic>
        <p:nvPicPr>
          <p:cNvPr id="4" name="Imagen 3">
            <a:extLst>
              <a:ext uri="{FF2B5EF4-FFF2-40B4-BE49-F238E27FC236}">
                <a16:creationId xmlns:a16="http://schemas.microsoft.com/office/drawing/2014/main" id="{7623BD07-1DCC-4FD9-8135-AF2AD0E2AF4C}"/>
              </a:ext>
            </a:extLst>
          </p:cNvPr>
          <p:cNvPicPr>
            <a:picLocks noChangeAspect="1"/>
          </p:cNvPicPr>
          <p:nvPr/>
        </p:nvPicPr>
        <p:blipFill>
          <a:blip r:embed="rId4"/>
          <a:stretch>
            <a:fillRect/>
          </a:stretch>
        </p:blipFill>
        <p:spPr>
          <a:xfrm>
            <a:off x="306680" y="1922400"/>
            <a:ext cx="2563200" cy="1922400"/>
          </a:xfrm>
          <a:prstGeom prst="rect">
            <a:avLst/>
          </a:prstGeom>
        </p:spPr>
      </p:pic>
    </p:spTree>
    <p:extLst>
      <p:ext uri="{BB962C8B-B14F-4D97-AF65-F5344CB8AC3E}">
        <p14:creationId xmlns:p14="http://schemas.microsoft.com/office/powerpoint/2010/main" val="21178490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2774</TotalTime>
  <Words>370</Words>
  <Application>Microsoft Office PowerPoint</Application>
  <PresentationFormat>Presentación en pantalla (4:3)</PresentationFormat>
  <Paragraphs>16</Paragraphs>
  <Slides>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Calibri</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Elsa Vázquez</dc:creator>
  <cp:lastModifiedBy>Mónica López Rodríguez</cp:lastModifiedBy>
  <cp:revision>80</cp:revision>
  <dcterms:created xsi:type="dcterms:W3CDTF">2017-02-21T15:33:30Z</dcterms:created>
  <dcterms:modified xsi:type="dcterms:W3CDTF">2023-07-11T09:48:40Z</dcterms:modified>
</cp:coreProperties>
</file>