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4" autoAdjust="0"/>
    <p:restoredTop sz="99072" autoAdjust="0"/>
  </p:normalViewPr>
  <p:slideViewPr>
    <p:cSldViewPr snapToGrid="0" snapToObjects="1">
      <p:cViewPr varScale="1">
        <p:scale>
          <a:sx n="115" d="100"/>
          <a:sy n="115" d="100"/>
        </p:scale>
        <p:origin x="22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5946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6536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94805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8717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35974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4"/>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01055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6"/>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20653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77655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7201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51510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20/03/2023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76329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F8B92-9E5E-F244-AC5C-6E15993FE1D5}" type="datetimeFigureOut">
              <a:rPr lang="es-ES" smtClean="0"/>
              <a:pPr/>
              <a:t>20/03/2023</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FE1EA-29F9-A34D-8B07-4C3F6EABD636}" type="slidenum">
              <a:rPr lang="en-US" smtClean="0"/>
              <a:pPr/>
              <a:t>‹Nº›</a:t>
            </a:fld>
            <a:endParaRPr lang="en-US"/>
          </a:p>
        </p:txBody>
      </p:sp>
    </p:spTree>
    <p:extLst>
      <p:ext uri="{BB962C8B-B14F-4D97-AF65-F5344CB8AC3E}">
        <p14:creationId xmlns:p14="http://schemas.microsoft.com/office/powerpoint/2010/main" val="302444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06681" y="568481"/>
            <a:ext cx="2732355" cy="954107"/>
          </a:xfrm>
          <a:prstGeom prst="rect">
            <a:avLst/>
          </a:prstGeom>
          <a:noFill/>
        </p:spPr>
        <p:txBody>
          <a:bodyPr wrap="square" rtlCol="0">
            <a:spAutoFit/>
          </a:bodyPr>
          <a:lstStyle/>
          <a:p>
            <a:r>
              <a:rPr lang="en-US" sz="1400" b="1" dirty="0">
                <a:solidFill>
                  <a:srgbClr val="B88A36"/>
                </a:solidFill>
              </a:rPr>
              <a:t>Samuel Fernández Rial</a:t>
            </a:r>
          </a:p>
          <a:p>
            <a:r>
              <a:rPr lang="en-US" sz="1400" dirty="0">
                <a:solidFill>
                  <a:srgbClr val="B88A36"/>
                </a:solidFill>
              </a:rPr>
              <a:t>University of Vigo</a:t>
            </a:r>
          </a:p>
          <a:p>
            <a:r>
              <a:rPr lang="en-US" sz="1400" dirty="0"/>
              <a:t>Nationality: </a:t>
            </a:r>
            <a:r>
              <a:rPr lang="en-US" sz="1400" dirty="0">
                <a:solidFill>
                  <a:srgbClr val="B88A36"/>
                </a:solidFill>
              </a:rPr>
              <a:t>Spanish</a:t>
            </a:r>
          </a:p>
          <a:p>
            <a:endParaRPr lang="en-US" sz="1400" dirty="0">
              <a:solidFill>
                <a:srgbClr val="B88A36"/>
              </a:solidFill>
            </a:endParaRPr>
          </a:p>
        </p:txBody>
      </p:sp>
      <p:sp>
        <p:nvSpPr>
          <p:cNvPr id="7" name="CuadroTexto 6"/>
          <p:cNvSpPr txBox="1"/>
          <p:nvPr/>
        </p:nvSpPr>
        <p:spPr>
          <a:xfrm>
            <a:off x="3039036" y="1822036"/>
            <a:ext cx="5925670" cy="5262979"/>
          </a:xfrm>
          <a:prstGeom prst="rect">
            <a:avLst/>
          </a:prstGeom>
          <a:noFill/>
        </p:spPr>
        <p:txBody>
          <a:bodyPr wrap="square" rtlCol="0">
            <a:spAutoFit/>
          </a:bodyPr>
          <a:lstStyle/>
          <a:p>
            <a:pPr algn="just"/>
            <a:r>
              <a:rPr lang="en-US" sz="1400" dirty="0"/>
              <a:t>PhD project</a:t>
            </a:r>
            <a:r>
              <a:rPr lang="en-US" sz="1200" b="1" dirty="0"/>
              <a:t>: </a:t>
            </a:r>
            <a:r>
              <a:rPr lang="es-ES" sz="1200" b="1" dirty="0">
                <a:solidFill>
                  <a:srgbClr val="B88A36"/>
                </a:solidFill>
              </a:rPr>
              <a:t>Eventos anóxicos mesozoicos del NO de la península Ibérica: Implicaciones paleoestratigráficas y paleoambientales</a:t>
            </a:r>
            <a:endParaRPr lang="es-ES_tradnl" sz="1200" b="1" dirty="0">
              <a:solidFill>
                <a:srgbClr val="B88A36"/>
              </a:solidFill>
            </a:endParaRPr>
          </a:p>
          <a:p>
            <a:pPr algn="just"/>
            <a:endParaRPr lang="en-US" sz="1400" dirty="0"/>
          </a:p>
          <a:p>
            <a:pPr algn="just"/>
            <a:r>
              <a:rPr lang="en-US" sz="1400" dirty="0"/>
              <a:t>Supervisors:	</a:t>
            </a:r>
            <a:r>
              <a:rPr lang="en-US" sz="1200" dirty="0">
                <a:solidFill>
                  <a:srgbClr val="B88A36"/>
                </a:solidFill>
              </a:rPr>
              <a:t>Dr. José </a:t>
            </a:r>
            <a:r>
              <a:rPr lang="en-US" sz="1200" dirty="0" err="1">
                <a:solidFill>
                  <a:srgbClr val="B88A36"/>
                </a:solidFill>
              </a:rPr>
              <a:t>Bienvenido</a:t>
            </a:r>
            <a:r>
              <a:rPr lang="en-US" sz="1200" dirty="0">
                <a:solidFill>
                  <a:srgbClr val="B88A36"/>
                </a:solidFill>
              </a:rPr>
              <a:t> Diez Ferrer  (</a:t>
            </a:r>
            <a:r>
              <a:rPr lang="en-US" sz="1200" dirty="0" err="1">
                <a:solidFill>
                  <a:srgbClr val="B88A36"/>
                </a:solidFill>
              </a:rPr>
              <a:t>Universidade</a:t>
            </a:r>
            <a:r>
              <a:rPr lang="en-US" sz="1200" dirty="0">
                <a:solidFill>
                  <a:srgbClr val="B88A36"/>
                </a:solidFill>
              </a:rPr>
              <a:t> de Vigo)</a:t>
            </a:r>
          </a:p>
          <a:p>
            <a:pPr algn="just"/>
            <a:r>
              <a:rPr lang="en-US" sz="1200" dirty="0">
                <a:solidFill>
                  <a:srgbClr val="B88A36"/>
                </a:solidFill>
              </a:rPr>
              <a:t>		Dr. </a:t>
            </a:r>
            <a:r>
              <a:rPr lang="en-US" sz="1200" dirty="0" err="1">
                <a:solidFill>
                  <a:srgbClr val="B88A36"/>
                </a:solidFill>
              </a:rPr>
              <a:t>Artai</a:t>
            </a:r>
            <a:r>
              <a:rPr lang="en-US" sz="1200">
                <a:solidFill>
                  <a:srgbClr val="B88A36"/>
                </a:solidFill>
              </a:rPr>
              <a:t>  Anton Santos </a:t>
            </a:r>
            <a:r>
              <a:rPr lang="en-US" sz="1200" dirty="0">
                <a:solidFill>
                  <a:srgbClr val="B88A36"/>
                </a:solidFill>
              </a:rPr>
              <a:t>(</a:t>
            </a:r>
            <a:r>
              <a:rPr lang="en-US" sz="1200" dirty="0" err="1">
                <a:solidFill>
                  <a:srgbClr val="B88A36"/>
                </a:solidFill>
              </a:rPr>
              <a:t>Universidade</a:t>
            </a:r>
            <a:r>
              <a:rPr lang="en-US" sz="1200" dirty="0">
                <a:solidFill>
                  <a:srgbClr val="B88A36"/>
                </a:solidFill>
              </a:rPr>
              <a:t> de Vigo) </a:t>
            </a:r>
          </a:p>
          <a:p>
            <a:pPr algn="just"/>
            <a:endParaRPr lang="en-US" sz="1200" dirty="0"/>
          </a:p>
          <a:p>
            <a:pPr algn="just"/>
            <a:r>
              <a:rPr lang="en-US" sz="1200" dirty="0"/>
              <a:t>		</a:t>
            </a:r>
          </a:p>
          <a:p>
            <a:pPr rtl="0"/>
            <a:r>
              <a:rPr lang="en-US" sz="1400" dirty="0"/>
              <a:t>Summary: </a:t>
            </a:r>
            <a:r>
              <a:rPr lang="es-ES" sz="1200" dirty="0"/>
              <a:t>''A lo largo de la historia de la Tierra el clima fue un agente de transformación de los ecosistemas, contribuyendo a crisis biológicas de gran escala de especies marinas y terrestres. Estos cambios provocaron eventos anóxicos marinos los cuales quedaron registrados en los depósitos sedimentarios. Para entender el cambio climático actual, su impacto y tendencia, se hace necesario conocer estos eventos climáticos críticos del </a:t>
            </a:r>
            <a:br>
              <a:rPr lang="es-ES" sz="1200" dirty="0"/>
            </a:br>
            <a:r>
              <a:rPr lang="es-ES" sz="1200" dirty="0"/>
              <a:t>pasado geológico como son los diferentes eventos anóxicos oceánicos  que han tenido lugar durante el Mesozoico, y que tuvieron un indiscutible impacto en la evolución de la biodiversidad de nuestro planeta.</a:t>
            </a:r>
            <a:br>
              <a:rPr lang="es-ES" sz="1200" dirty="0"/>
            </a:br>
            <a:r>
              <a:rPr lang="es-ES" sz="1200" dirty="0"/>
              <a:t>Esta tesis doctoral pretende contribuir al conocimiento del impacto de estos eventos anóxicos durante el Mesozoico en el NO de la Península Ibérica. Para ello se han seleccionado diferentes yacimientos ubicados en la Plataforma Gallega, en la Costa Atlántica Portuguesa y en la Costa Jurásica de Asturias. A través de técnicas estándar en palinología se procesarán las muestras previamente seleccionadas en los yacimientos, y se estudiará la composición palinológica de las mismas, para posteriormente caracterizar las palinofacies y su composición micropaleontológica. Con estos datos se deducirá el impacto (paleo)climático y (paleo)ecosistémico de estos eventos oceánicos anóxicos en el área de estudio.''</a:t>
            </a:r>
            <a:r>
              <a:rPr lang="es-ES" sz="1400" dirty="0"/>
              <a:t/>
            </a:r>
            <a:br>
              <a:rPr lang="es-ES" sz="1400" dirty="0"/>
            </a:br>
            <a:endParaRPr lang="es-ES" sz="1400" dirty="0"/>
          </a:p>
          <a:p>
            <a:r>
              <a:rPr lang="es-ES" sz="1400" dirty="0"/>
              <a:t/>
            </a:r>
            <a:br>
              <a:rPr lang="es-ES" sz="1400" dirty="0"/>
            </a:br>
            <a:r>
              <a:rPr lang="en-US" sz="1200" dirty="0">
                <a:solidFill>
                  <a:srgbClr val="B88A36"/>
                </a:solidFill>
              </a:rPr>
              <a:t>.</a:t>
            </a:r>
          </a:p>
        </p:txBody>
      </p:sp>
      <p:sp>
        <p:nvSpPr>
          <p:cNvPr id="9" name="CuadroTexto 5"/>
          <p:cNvSpPr txBox="1"/>
          <p:nvPr/>
        </p:nvSpPr>
        <p:spPr>
          <a:xfrm>
            <a:off x="3145136" y="568653"/>
            <a:ext cx="5593749" cy="646331"/>
          </a:xfrm>
          <a:prstGeom prst="rect">
            <a:avLst/>
          </a:prstGeom>
          <a:noFill/>
        </p:spPr>
        <p:txBody>
          <a:bodyPr wrap="square" rtlCol="0">
            <a:spAutoFit/>
          </a:bodyPr>
          <a:lstStyle/>
          <a:p>
            <a:r>
              <a:rPr lang="en-US" sz="1200" dirty="0"/>
              <a:t>Orientation: </a:t>
            </a:r>
            <a:r>
              <a:rPr lang="en-US" sz="1200" dirty="0">
                <a:solidFill>
                  <a:srgbClr val="B88A36"/>
                </a:solidFill>
              </a:rPr>
              <a:t>Ocean Observation and Global Change</a:t>
            </a:r>
          </a:p>
          <a:p>
            <a:r>
              <a:rPr lang="en-US" sz="1200" dirty="0"/>
              <a:t>Specialization Area: </a:t>
            </a:r>
            <a:r>
              <a:rPr lang="en-US" sz="1200" dirty="0">
                <a:solidFill>
                  <a:srgbClr val="B88A36"/>
                </a:solidFill>
              </a:rPr>
              <a:t>Ocean Observation </a:t>
            </a:r>
          </a:p>
          <a:p>
            <a:r>
              <a:rPr lang="en-US" sz="1200" dirty="0"/>
              <a:t>Research Area: </a:t>
            </a:r>
            <a:r>
              <a:rPr lang="en-US" sz="1200" dirty="0">
                <a:solidFill>
                  <a:srgbClr val="B88A36"/>
                </a:solidFill>
              </a:rPr>
              <a:t>1.3. Geological Oceanography</a:t>
            </a:r>
          </a:p>
        </p:txBody>
      </p:sp>
      <p:pic>
        <p:nvPicPr>
          <p:cNvPr id="10" name="9 Imagen"/>
          <p:cNvPicPr/>
          <p:nvPr/>
        </p:nvPicPr>
        <p:blipFill>
          <a:blip r:embed="rId2"/>
          <a:srcRect/>
          <a:stretch>
            <a:fillRect/>
          </a:stretch>
        </p:blipFill>
        <p:spPr bwMode="auto">
          <a:xfrm>
            <a:off x="7051950" y="7085"/>
            <a:ext cx="2092050" cy="815546"/>
          </a:xfrm>
          <a:prstGeom prst="rect">
            <a:avLst/>
          </a:prstGeom>
          <a:noFill/>
          <a:ln w="9525">
            <a:noFill/>
            <a:miter lim="800000"/>
            <a:headEnd/>
            <a:tailEnd/>
          </a:ln>
        </p:spPr>
      </p:pic>
      <p:pic>
        <p:nvPicPr>
          <p:cNvPr id="1026" name="Picture 2">
            <a:extLst>
              <a:ext uri="{FF2B5EF4-FFF2-40B4-BE49-F238E27FC236}">
                <a16:creationId xmlns:a16="http://schemas.microsoft.com/office/drawing/2014/main" id="{564E7A0A-4245-F290-44C4-F8BD3E304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81" y="4303205"/>
            <a:ext cx="2538421" cy="225595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0217A77-BF11-F857-DAE3-80C208976A82}"/>
              </a:ext>
            </a:extLst>
          </p:cNvPr>
          <p:cNvPicPr>
            <a:picLocks noChangeAspect="1"/>
          </p:cNvPicPr>
          <p:nvPr/>
        </p:nvPicPr>
        <p:blipFill>
          <a:blip r:embed="rId4"/>
          <a:stretch>
            <a:fillRect/>
          </a:stretch>
        </p:blipFill>
        <p:spPr>
          <a:xfrm>
            <a:off x="745533" y="1813768"/>
            <a:ext cx="1683654" cy="2244872"/>
          </a:xfrm>
          <a:prstGeom prst="rect">
            <a:avLst/>
          </a:prstGeom>
        </p:spPr>
      </p:pic>
    </p:spTree>
    <p:extLst>
      <p:ext uri="{BB962C8B-B14F-4D97-AF65-F5344CB8AC3E}">
        <p14:creationId xmlns:p14="http://schemas.microsoft.com/office/powerpoint/2010/main" val="21178490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1105</TotalTime>
  <Words>323</Words>
  <Application>Microsoft Office PowerPoint</Application>
  <PresentationFormat>Presentación en pantalla (4:3)</PresentationFormat>
  <Paragraphs>14</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 Vázquez</dc:creator>
  <cp:lastModifiedBy>Mónica López Rodríguez</cp:lastModifiedBy>
  <cp:revision>79</cp:revision>
  <dcterms:created xsi:type="dcterms:W3CDTF">2017-02-21T15:33:30Z</dcterms:created>
  <dcterms:modified xsi:type="dcterms:W3CDTF">2023-03-20T12:23:18Z</dcterms:modified>
</cp:coreProperties>
</file>