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A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4" autoAdjust="0"/>
    <p:restoredTop sz="99072" autoAdjust="0"/>
  </p:normalViewPr>
  <p:slideViewPr>
    <p:cSldViewPr snapToGrid="0" snapToObjects="1">
      <p:cViewPr varScale="1">
        <p:scale>
          <a:sx n="115" d="100"/>
          <a:sy n="115" d="100"/>
        </p:scale>
        <p:origin x="22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5946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6536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94805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8717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35974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fecha 4"/>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01055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n-U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Marcador de fecha 6"/>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20653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n-US"/>
          </a:p>
        </p:txBody>
      </p:sp>
      <p:sp>
        <p:nvSpPr>
          <p:cNvPr id="3" name="Marcador de fecha 2"/>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77655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47201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251510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E55F8B92-9E5E-F244-AC5C-6E15993FE1D5}" type="datetimeFigureOut">
              <a:rPr lang="es-ES" smtClean="0"/>
              <a:pPr/>
              <a:t>03/08/2023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64FE1EA-29F9-A34D-8B07-4C3F6EABD636}" type="slidenum">
              <a:rPr lang="en-US" smtClean="0"/>
              <a:pPr/>
              <a:t>‹Nº›</a:t>
            </a:fld>
            <a:endParaRPr lang="en-US"/>
          </a:p>
        </p:txBody>
      </p:sp>
    </p:spTree>
    <p:extLst>
      <p:ext uri="{BB962C8B-B14F-4D97-AF65-F5344CB8AC3E}">
        <p14:creationId xmlns:p14="http://schemas.microsoft.com/office/powerpoint/2010/main" val="176329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F8B92-9E5E-F244-AC5C-6E15993FE1D5}" type="datetimeFigureOut">
              <a:rPr lang="es-ES" smtClean="0"/>
              <a:pPr/>
              <a:t>03/08/2023</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FE1EA-29F9-A34D-8B07-4C3F6EABD636}" type="slidenum">
              <a:rPr lang="en-US" smtClean="0"/>
              <a:pPr/>
              <a:t>‹Nº›</a:t>
            </a:fld>
            <a:endParaRPr lang="en-US"/>
          </a:p>
        </p:txBody>
      </p:sp>
    </p:spTree>
    <p:extLst>
      <p:ext uri="{BB962C8B-B14F-4D97-AF65-F5344CB8AC3E}">
        <p14:creationId xmlns:p14="http://schemas.microsoft.com/office/powerpoint/2010/main" val="302444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06681" y="822631"/>
            <a:ext cx="2732355" cy="815608"/>
          </a:xfrm>
          <a:prstGeom prst="rect">
            <a:avLst/>
          </a:prstGeom>
          <a:noFill/>
        </p:spPr>
        <p:txBody>
          <a:bodyPr wrap="square" rtlCol="0">
            <a:spAutoFit/>
          </a:bodyPr>
          <a:lstStyle/>
          <a:p>
            <a:r>
              <a:rPr lang="en-US" sz="1100" b="1" dirty="0">
                <a:solidFill>
                  <a:srgbClr val="B88A36"/>
                </a:solidFill>
                <a:latin typeface="Aptos" panose="020B0004020202020204" pitchFamily="34" charset="0"/>
              </a:rPr>
              <a:t>Carlos Botana </a:t>
            </a:r>
            <a:r>
              <a:rPr lang="en-US" sz="1100" b="1" dirty="0" err="1">
                <a:solidFill>
                  <a:srgbClr val="B88A36"/>
                </a:solidFill>
                <a:latin typeface="Aptos" panose="020B0004020202020204" pitchFamily="34" charset="0"/>
              </a:rPr>
              <a:t>Lagarón</a:t>
            </a:r>
            <a:endParaRPr lang="en-US" sz="1100" b="1" dirty="0">
              <a:solidFill>
                <a:srgbClr val="B88A36"/>
              </a:solidFill>
              <a:latin typeface="Aptos" panose="020B0004020202020204" pitchFamily="34" charset="0"/>
            </a:endParaRPr>
          </a:p>
          <a:p>
            <a:r>
              <a:rPr lang="en-US" sz="1100" dirty="0">
                <a:solidFill>
                  <a:srgbClr val="B88A36"/>
                </a:solidFill>
                <a:latin typeface="Aptos" panose="020B0004020202020204" pitchFamily="34" charset="0"/>
              </a:rPr>
              <a:t>University of Vigo</a:t>
            </a:r>
          </a:p>
          <a:p>
            <a:r>
              <a:rPr lang="en-US" sz="1100" b="1" dirty="0">
                <a:latin typeface="Aptos" panose="020B0004020202020204" pitchFamily="34" charset="0"/>
              </a:rPr>
              <a:t>Nationality: </a:t>
            </a:r>
            <a:r>
              <a:rPr lang="en-US" sz="1100" dirty="0">
                <a:solidFill>
                  <a:srgbClr val="B88A36"/>
                </a:solidFill>
                <a:latin typeface="Aptos" panose="020B0004020202020204" pitchFamily="34" charset="0"/>
              </a:rPr>
              <a:t>Spanish</a:t>
            </a:r>
          </a:p>
          <a:p>
            <a:endParaRPr lang="en-US" sz="1400" dirty="0">
              <a:solidFill>
                <a:srgbClr val="B88A36"/>
              </a:solidFill>
            </a:endParaRPr>
          </a:p>
        </p:txBody>
      </p:sp>
      <p:sp>
        <p:nvSpPr>
          <p:cNvPr id="7" name="CuadroTexto 6"/>
          <p:cNvSpPr txBox="1"/>
          <p:nvPr/>
        </p:nvSpPr>
        <p:spPr>
          <a:xfrm>
            <a:off x="3039036" y="1574064"/>
            <a:ext cx="5925670" cy="4909036"/>
          </a:xfrm>
          <a:prstGeom prst="rect">
            <a:avLst/>
          </a:prstGeom>
          <a:noFill/>
        </p:spPr>
        <p:txBody>
          <a:bodyPr wrap="square" rtlCol="0">
            <a:spAutoFit/>
          </a:bodyPr>
          <a:lstStyle/>
          <a:p>
            <a:pPr algn="just"/>
            <a:r>
              <a:rPr lang="en-US" sz="1200" b="1" dirty="0">
                <a:latin typeface="Abadi" panose="020B0604020104020204" pitchFamily="34" charset="0"/>
              </a:rPr>
              <a:t>PhD project: </a:t>
            </a:r>
            <a:r>
              <a:rPr lang="en-US" sz="1200" b="1" dirty="0">
                <a:solidFill>
                  <a:srgbClr val="B88A36"/>
                </a:solidFill>
                <a:latin typeface="Abadi" panose="020B0604020104020204" pitchFamily="34" charset="0"/>
              </a:rPr>
              <a:t>Climate change mitigation measures in ports</a:t>
            </a:r>
          </a:p>
          <a:p>
            <a:pPr algn="just"/>
            <a:r>
              <a:rPr lang="en-US" sz="1200" b="1" dirty="0">
                <a:latin typeface="Abadi" panose="020B0604020104020204" pitchFamily="34" charset="0"/>
              </a:rPr>
              <a:t>Supervisors:	</a:t>
            </a:r>
            <a:r>
              <a:rPr lang="en-US" sz="1200" b="1" dirty="0">
                <a:solidFill>
                  <a:srgbClr val="B88A36"/>
                </a:solidFill>
                <a:latin typeface="Abadi" panose="020B0604020104020204" pitchFamily="34" charset="0"/>
              </a:rPr>
              <a:t>Dr. Emilio Fernández Suárez (</a:t>
            </a:r>
            <a:r>
              <a:rPr lang="en-US" sz="1200" b="1" dirty="0" err="1">
                <a:solidFill>
                  <a:srgbClr val="B88A36"/>
                </a:solidFill>
                <a:latin typeface="Abadi" panose="020B0604020104020204" pitchFamily="34" charset="0"/>
              </a:rPr>
              <a:t>Universidade</a:t>
            </a:r>
            <a:r>
              <a:rPr lang="en-US" sz="1200" b="1" dirty="0">
                <a:solidFill>
                  <a:srgbClr val="B88A36"/>
                </a:solidFill>
                <a:latin typeface="Abadi" panose="020B0604020104020204" pitchFamily="34" charset="0"/>
              </a:rPr>
              <a:t> de Vigo)</a:t>
            </a:r>
          </a:p>
          <a:p>
            <a:pPr algn="just"/>
            <a:r>
              <a:rPr lang="en-US" sz="1200" b="1" dirty="0">
                <a:solidFill>
                  <a:srgbClr val="B88A36"/>
                </a:solidFill>
                <a:latin typeface="Abadi" panose="020B0604020104020204" pitchFamily="34" charset="0"/>
              </a:rPr>
              <a:t>		Dr. </a:t>
            </a:r>
            <a:r>
              <a:rPr lang="en-US" sz="1200" b="1" dirty="0" err="1">
                <a:solidFill>
                  <a:srgbClr val="B88A36"/>
                </a:solidFill>
                <a:latin typeface="Abadi" panose="020B0604020104020204" pitchFamily="34" charset="0"/>
              </a:rPr>
              <a:t>Gumersindo</a:t>
            </a:r>
            <a:r>
              <a:rPr lang="en-US" sz="1200" b="1" dirty="0">
                <a:solidFill>
                  <a:srgbClr val="B88A36"/>
                </a:solidFill>
                <a:latin typeface="Abadi" panose="020B0604020104020204" pitchFamily="34" charset="0"/>
              </a:rPr>
              <a:t> </a:t>
            </a:r>
            <a:r>
              <a:rPr lang="en-US" sz="1200" b="1" dirty="0" err="1">
                <a:solidFill>
                  <a:srgbClr val="B88A36"/>
                </a:solidFill>
                <a:latin typeface="Abadi" panose="020B0604020104020204" pitchFamily="34" charset="0"/>
              </a:rPr>
              <a:t>Feijoo</a:t>
            </a:r>
            <a:r>
              <a:rPr lang="en-US" sz="1200" b="1" dirty="0">
                <a:solidFill>
                  <a:srgbClr val="B88A36"/>
                </a:solidFill>
                <a:latin typeface="Abadi" panose="020B0604020104020204" pitchFamily="34" charset="0"/>
              </a:rPr>
              <a:t> Costa (</a:t>
            </a:r>
            <a:r>
              <a:rPr lang="en-US" sz="1200" b="1" dirty="0" err="1">
                <a:solidFill>
                  <a:srgbClr val="B88A36"/>
                </a:solidFill>
                <a:latin typeface="Abadi" panose="020B0604020104020204" pitchFamily="34" charset="0"/>
              </a:rPr>
              <a:t>Universidade</a:t>
            </a:r>
            <a:r>
              <a:rPr lang="en-US" sz="1200" b="1" dirty="0">
                <a:solidFill>
                  <a:srgbClr val="B88A36"/>
                </a:solidFill>
                <a:latin typeface="Abadi" panose="020B0604020104020204" pitchFamily="34" charset="0"/>
              </a:rPr>
              <a:t> de Santiago de Compostela) </a:t>
            </a:r>
          </a:p>
          <a:p>
            <a:pPr algn="just"/>
            <a:r>
              <a:rPr lang="en-US" sz="1200" b="1" dirty="0">
                <a:latin typeface="Abadi" panose="020B0604020104020204" pitchFamily="34" charset="0"/>
              </a:rPr>
              <a:t>		</a:t>
            </a:r>
          </a:p>
          <a:p>
            <a:pPr algn="just"/>
            <a:r>
              <a:rPr lang="en-US" sz="1200" b="1" dirty="0">
                <a:latin typeface="Abadi" panose="020B0604020104020204" pitchFamily="34" charset="0"/>
              </a:rPr>
              <a:t>Summary: </a:t>
            </a:r>
            <a:r>
              <a:rPr lang="en-US" sz="1100" dirty="0">
                <a:solidFill>
                  <a:srgbClr val="B88A36"/>
                </a:solidFill>
                <a:latin typeface="Aptos" panose="020B0004020202020204" pitchFamily="34" charset="0"/>
              </a:rPr>
              <a:t>The carbon footprint (CF) has become a crucial piece in the development of strategies to address the problem of climate change. Its implementation allows establishing a path towards decarbonization with the aim of complying with European and global guidelines and commitments on greenhouse gas (GHG) emissions.</a:t>
            </a:r>
          </a:p>
          <a:p>
            <a:pPr algn="just"/>
            <a:endParaRPr lang="es-ES" sz="1100" dirty="0">
              <a:solidFill>
                <a:srgbClr val="B88A36"/>
              </a:solidFill>
              <a:latin typeface="Aptos" panose="020B0004020202020204" pitchFamily="34" charset="0"/>
            </a:endParaRPr>
          </a:p>
          <a:p>
            <a:pPr algn="just"/>
            <a:r>
              <a:rPr lang="en-US" sz="1100" dirty="0">
                <a:solidFill>
                  <a:srgbClr val="B88A36"/>
                </a:solidFill>
                <a:latin typeface="Aptos" panose="020B0004020202020204" pitchFamily="34" charset="0"/>
              </a:rPr>
              <a:t>Currently, several tools are available to calculate CF. However, differences in the methodology of calculation and data collection prevent comparative studies based on the results obtained. For this reason, CEDEX (Center for Studies and Experimentation of Public Works), commissioned by </a:t>
            </a:r>
            <a:r>
              <a:rPr lang="en-US" sz="1100" dirty="0" err="1">
                <a:solidFill>
                  <a:srgbClr val="B88A36"/>
                </a:solidFill>
                <a:latin typeface="Aptos" panose="020B0004020202020204" pitchFamily="34" charset="0"/>
              </a:rPr>
              <a:t>Puertos</a:t>
            </a:r>
            <a:r>
              <a:rPr lang="en-US" sz="1100" dirty="0">
                <a:solidFill>
                  <a:srgbClr val="B88A36"/>
                </a:solidFill>
                <a:latin typeface="Aptos" panose="020B0004020202020204" pitchFamily="34" charset="0"/>
              </a:rPr>
              <a:t> del Estado, prepared a guide of good practices with a common methodology for calculating the FC of Spanish ports. In this study, we tested this standardized methodology for the first time in the Port of Vigo (NW Spain) over a period of four years (2017-2020), developing a web tool to facilitate its application, with the ultimate goal of extending its implementation nationwide.</a:t>
            </a:r>
          </a:p>
          <a:p>
            <a:pPr algn="just"/>
            <a:endParaRPr lang="es-ES" sz="1100" dirty="0">
              <a:solidFill>
                <a:srgbClr val="B88A36"/>
              </a:solidFill>
              <a:latin typeface="Aptos" panose="020B0004020202020204" pitchFamily="34" charset="0"/>
            </a:endParaRPr>
          </a:p>
          <a:p>
            <a:pPr algn="just"/>
            <a:r>
              <a:rPr lang="en-US" sz="1100" dirty="0">
                <a:solidFill>
                  <a:srgbClr val="B88A36"/>
                </a:solidFill>
                <a:latin typeface="Aptos" panose="020B0004020202020204" pitchFamily="34" charset="0"/>
              </a:rPr>
              <a:t>With the implementation of the methodology developed in this study, a 55% reduction in GHG emissions could be achieved in all port activities, thus meeting the objectives of the European Green Deal for 2030.</a:t>
            </a:r>
          </a:p>
          <a:p>
            <a:pPr algn="just"/>
            <a:endParaRPr lang="es-ES" sz="1100" dirty="0">
              <a:solidFill>
                <a:srgbClr val="B88A36"/>
              </a:solidFill>
              <a:latin typeface="Aptos" panose="020B0004020202020204" pitchFamily="34" charset="0"/>
            </a:endParaRPr>
          </a:p>
          <a:p>
            <a:pPr algn="just"/>
            <a:r>
              <a:rPr lang="en-US" sz="1100" dirty="0">
                <a:solidFill>
                  <a:srgbClr val="B88A36"/>
                </a:solidFill>
                <a:latin typeface="Aptos" panose="020B0004020202020204" pitchFamily="34" charset="0"/>
              </a:rPr>
              <a:t>In addition, this doctoral thesis designs a decision-making tool for compliance with European and global commitments to decarbonize </a:t>
            </a:r>
            <a:r>
              <a:rPr lang="en-US" sz="1100">
                <a:solidFill>
                  <a:srgbClr val="B88A36"/>
                </a:solidFill>
                <a:latin typeface="Aptos" panose="020B0004020202020204" pitchFamily="34" charset="0"/>
              </a:rPr>
              <a:t>the “</a:t>
            </a:r>
            <a:r>
              <a:rPr lang="en-US" sz="1100" i="1">
                <a:solidFill>
                  <a:srgbClr val="B88A36"/>
                </a:solidFill>
                <a:latin typeface="Aptos" panose="020B0004020202020204" pitchFamily="34" charset="0"/>
              </a:rPr>
              <a:t>ports </a:t>
            </a:r>
            <a:r>
              <a:rPr lang="en-US" sz="1100" i="1" dirty="0">
                <a:solidFill>
                  <a:srgbClr val="B88A36"/>
                </a:solidFill>
                <a:latin typeface="Aptos" panose="020B0004020202020204" pitchFamily="34" charset="0"/>
              </a:rPr>
              <a:t>of </a:t>
            </a:r>
            <a:r>
              <a:rPr lang="en-US" sz="1100" i="1">
                <a:solidFill>
                  <a:srgbClr val="B88A36"/>
                </a:solidFill>
                <a:latin typeface="Aptos" panose="020B0004020202020204" pitchFamily="34" charset="0"/>
              </a:rPr>
              <a:t>the future”</a:t>
            </a:r>
            <a:r>
              <a:rPr lang="en-US" sz="1100">
                <a:solidFill>
                  <a:srgbClr val="B88A36"/>
                </a:solidFill>
                <a:latin typeface="Aptos" panose="020B0004020202020204" pitchFamily="34" charset="0"/>
              </a:rPr>
              <a:t>. </a:t>
            </a:r>
            <a:r>
              <a:rPr lang="en-US" sz="1100" dirty="0">
                <a:solidFill>
                  <a:srgbClr val="B88A36"/>
                </a:solidFill>
                <a:latin typeface="Aptos" panose="020B0004020202020204" pitchFamily="34" charset="0"/>
              </a:rPr>
              <a:t>The tool reviews and analyzes the existing technologies for the decarbonization of a port taking into account four dimensions: environmental, economic, social and technological. The tool has been tested in the Port of Vigo through a practical case of designing a zero emissions port with energy sovereignty.</a:t>
            </a:r>
            <a:endParaRPr lang="en-US" sz="1100" dirty="0">
              <a:highlight>
                <a:srgbClr val="FF0000"/>
              </a:highlight>
              <a:latin typeface="Aptos" panose="020B0004020202020204" pitchFamily="34" charset="0"/>
            </a:endParaRPr>
          </a:p>
        </p:txBody>
      </p:sp>
      <p:sp>
        <p:nvSpPr>
          <p:cNvPr id="9" name="CuadroTexto 5"/>
          <p:cNvSpPr txBox="1"/>
          <p:nvPr/>
        </p:nvSpPr>
        <p:spPr>
          <a:xfrm>
            <a:off x="3039036" y="847648"/>
            <a:ext cx="5593749" cy="600164"/>
          </a:xfrm>
          <a:prstGeom prst="rect">
            <a:avLst/>
          </a:prstGeom>
          <a:noFill/>
        </p:spPr>
        <p:txBody>
          <a:bodyPr wrap="square" rtlCol="0">
            <a:spAutoFit/>
          </a:bodyPr>
          <a:lstStyle/>
          <a:p>
            <a:pPr algn="just"/>
            <a:r>
              <a:rPr lang="en-US" sz="1100" b="1" dirty="0">
                <a:latin typeface="Aptos" panose="020B0004020202020204" pitchFamily="34" charset="0"/>
              </a:rPr>
              <a:t>Orientation: </a:t>
            </a:r>
            <a:r>
              <a:rPr lang="en-US" sz="1100" dirty="0">
                <a:solidFill>
                  <a:srgbClr val="B88A36"/>
                </a:solidFill>
                <a:latin typeface="Aptos" panose="020B0004020202020204" pitchFamily="34" charset="0"/>
              </a:rPr>
              <a:t>Technological Progress, Engineering and Business Management</a:t>
            </a:r>
          </a:p>
          <a:p>
            <a:pPr algn="just"/>
            <a:r>
              <a:rPr lang="en-US" sz="1100" b="1" dirty="0">
                <a:latin typeface="Aptos" panose="020B0004020202020204" pitchFamily="34" charset="0"/>
              </a:rPr>
              <a:t>Specialization Area: </a:t>
            </a:r>
            <a:r>
              <a:rPr lang="fr-FR" sz="1100" b="1" dirty="0">
                <a:latin typeface="Aptos" panose="020B0004020202020204" pitchFamily="34" charset="0"/>
              </a:rPr>
              <a:t> </a:t>
            </a:r>
            <a:r>
              <a:rPr lang="fr-FR" sz="1100" dirty="0">
                <a:solidFill>
                  <a:srgbClr val="B88A36"/>
                </a:solidFill>
                <a:latin typeface="Aptos" panose="020B0004020202020204" pitchFamily="34" charset="0"/>
              </a:rPr>
              <a:t>Port Infrastructures, Management &amp; Maritime Transport </a:t>
            </a:r>
          </a:p>
          <a:p>
            <a:pPr algn="just"/>
            <a:r>
              <a:rPr lang="en-US" sz="1100" b="1" dirty="0">
                <a:latin typeface="Aptos" panose="020B0004020202020204" pitchFamily="34" charset="0"/>
              </a:rPr>
              <a:t>Research Area: </a:t>
            </a:r>
            <a:r>
              <a:rPr lang="en-US" sz="1100" dirty="0">
                <a:solidFill>
                  <a:srgbClr val="B88A36"/>
                </a:solidFill>
                <a:latin typeface="Aptos" panose="020B0004020202020204" pitchFamily="34" charset="0"/>
              </a:rPr>
              <a:t>4.1 Projects and Design of maritime works. Logistics and safety</a:t>
            </a:r>
          </a:p>
        </p:txBody>
      </p:sp>
      <p:pic>
        <p:nvPicPr>
          <p:cNvPr id="10" name="9 Imagen"/>
          <p:cNvPicPr/>
          <p:nvPr/>
        </p:nvPicPr>
        <p:blipFill>
          <a:blip r:embed="rId2"/>
          <a:srcRect/>
          <a:stretch>
            <a:fillRect/>
          </a:stretch>
        </p:blipFill>
        <p:spPr bwMode="auto">
          <a:xfrm>
            <a:off x="7051950" y="7085"/>
            <a:ext cx="2092050" cy="815546"/>
          </a:xfrm>
          <a:prstGeom prst="rect">
            <a:avLst/>
          </a:prstGeom>
          <a:noFill/>
          <a:ln w="9525">
            <a:noFill/>
            <a:miter lim="800000"/>
            <a:headEnd/>
            <a:tailEnd/>
          </a:ln>
        </p:spPr>
      </p:pic>
      <p:pic>
        <p:nvPicPr>
          <p:cNvPr id="5" name="Imagen 4" descr="Un hombre con camisa blanca sonriendo&#10;&#10;Descripción generada automáticamente">
            <a:extLst>
              <a:ext uri="{FF2B5EF4-FFF2-40B4-BE49-F238E27FC236}">
                <a16:creationId xmlns:a16="http://schemas.microsoft.com/office/drawing/2014/main" id="{50C81630-B972-F227-4405-96B37A80337C}"/>
              </a:ext>
            </a:extLst>
          </p:cNvPr>
          <p:cNvPicPr>
            <a:picLocks noChangeAspect="1"/>
          </p:cNvPicPr>
          <p:nvPr/>
        </p:nvPicPr>
        <p:blipFill>
          <a:blip r:embed="rId3"/>
          <a:stretch>
            <a:fillRect/>
          </a:stretch>
        </p:blipFill>
        <p:spPr>
          <a:xfrm>
            <a:off x="306681" y="1822036"/>
            <a:ext cx="2483819" cy="2498965"/>
          </a:xfrm>
          <a:prstGeom prst="rect">
            <a:avLst/>
          </a:prstGeom>
        </p:spPr>
      </p:pic>
      <p:pic>
        <p:nvPicPr>
          <p:cNvPr id="13" name="Imagen 12" descr="Imagen que contiene agua, grande&#10;&#10;Descripción generada automáticamente">
            <a:extLst>
              <a:ext uri="{FF2B5EF4-FFF2-40B4-BE49-F238E27FC236}">
                <a16:creationId xmlns:a16="http://schemas.microsoft.com/office/drawing/2014/main" id="{698B7BC8-BA50-3BF7-D72D-D4CE7FF22124}"/>
              </a:ext>
            </a:extLst>
          </p:cNvPr>
          <p:cNvPicPr>
            <a:picLocks noChangeAspect="1"/>
          </p:cNvPicPr>
          <p:nvPr/>
        </p:nvPicPr>
        <p:blipFill rotWithShape="1">
          <a:blip r:embed="rId4"/>
          <a:srcRect r="15882"/>
          <a:stretch/>
        </p:blipFill>
        <p:spPr>
          <a:xfrm>
            <a:off x="306681" y="4430668"/>
            <a:ext cx="2483819" cy="2214580"/>
          </a:xfrm>
          <a:prstGeom prst="rect">
            <a:avLst/>
          </a:prstGeom>
        </p:spPr>
      </p:pic>
    </p:spTree>
    <p:extLst>
      <p:ext uri="{BB962C8B-B14F-4D97-AF65-F5344CB8AC3E}">
        <p14:creationId xmlns:p14="http://schemas.microsoft.com/office/powerpoint/2010/main" val="21178490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TotalTime>
  <Words>369</Words>
  <Application>Microsoft Office PowerPoint</Application>
  <PresentationFormat>Presentación en pantalla (4:3)</PresentationFormat>
  <Paragraphs>17</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Abadi</vt:lpstr>
      <vt:lpstr>Aptos</vt: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Elsa Vázquez</dc:creator>
  <cp:lastModifiedBy>Mónica López Rodríguez</cp:lastModifiedBy>
  <cp:revision>81</cp:revision>
  <dcterms:created xsi:type="dcterms:W3CDTF">2017-02-21T15:33:30Z</dcterms:created>
  <dcterms:modified xsi:type="dcterms:W3CDTF">2023-08-03T07:31:37Z</dcterms:modified>
</cp:coreProperties>
</file>